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4"/>
  </p:notesMasterIdLst>
  <p:handoutMasterIdLst>
    <p:handoutMasterId r:id="rId15"/>
  </p:handoutMasterIdLst>
  <p:sldIdLst>
    <p:sldId id="256" r:id="rId2"/>
    <p:sldId id="280" r:id="rId3"/>
    <p:sldId id="290" r:id="rId4"/>
    <p:sldId id="276" r:id="rId5"/>
    <p:sldId id="281" r:id="rId6"/>
    <p:sldId id="279" r:id="rId7"/>
    <p:sldId id="282" r:id="rId8"/>
    <p:sldId id="271" r:id="rId9"/>
    <p:sldId id="288" r:id="rId10"/>
    <p:sldId id="284" r:id="rId11"/>
    <p:sldId id="286" r:id="rId12"/>
    <p:sldId id="287" r:id="rId13"/>
  </p:sldIdLst>
  <p:sldSz cx="9144000" cy="6858000" type="screen4x3"/>
  <p:notesSz cx="6797675" cy="9872663"/>
  <p:defaultTextStyle>
    <a:defPPr>
      <a:defRPr lang="hr-HR"/>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904D"/>
    <a:srgbClr val="43A756"/>
    <a:srgbClr val="3399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8413" autoAdjust="0"/>
  </p:normalViewPr>
  <p:slideViewPr>
    <p:cSldViewPr>
      <p:cViewPr varScale="1">
        <p:scale>
          <a:sx n="74" d="100"/>
          <a:sy n="74" d="100"/>
        </p:scale>
        <p:origin x="124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4108"/>
          </a:xfrm>
          <a:prstGeom prst="rect">
            <a:avLst/>
          </a:prstGeom>
        </p:spPr>
        <p:txBody>
          <a:bodyPr vert="horz" lIns="90727" tIns="45363" rIns="90727" bIns="45363" rtlCol="0"/>
          <a:lstStyle>
            <a:lvl1pPr algn="l">
              <a:defRPr sz="1200"/>
            </a:lvl1pPr>
          </a:lstStyle>
          <a:p>
            <a:endParaRPr lang="bs-Latn-BA"/>
          </a:p>
        </p:txBody>
      </p:sp>
      <p:sp>
        <p:nvSpPr>
          <p:cNvPr id="3" name="Date Placeholder 2"/>
          <p:cNvSpPr>
            <a:spLocks noGrp="1"/>
          </p:cNvSpPr>
          <p:nvPr>
            <p:ph type="dt" sz="quarter" idx="1"/>
          </p:nvPr>
        </p:nvSpPr>
        <p:spPr>
          <a:xfrm>
            <a:off x="3849688" y="0"/>
            <a:ext cx="2946400" cy="494108"/>
          </a:xfrm>
          <a:prstGeom prst="rect">
            <a:avLst/>
          </a:prstGeom>
        </p:spPr>
        <p:txBody>
          <a:bodyPr vert="horz" lIns="90727" tIns="45363" rIns="90727" bIns="45363" rtlCol="0"/>
          <a:lstStyle>
            <a:lvl1pPr algn="r">
              <a:defRPr sz="1200"/>
            </a:lvl1pPr>
          </a:lstStyle>
          <a:p>
            <a:fld id="{898B71D2-343B-43B0-BD5F-0C080390983A}" type="datetimeFigureOut">
              <a:rPr lang="bs-Latn-BA" smtClean="0"/>
              <a:t>13.5.2015</a:t>
            </a:fld>
            <a:endParaRPr lang="bs-Latn-BA"/>
          </a:p>
        </p:txBody>
      </p:sp>
      <p:sp>
        <p:nvSpPr>
          <p:cNvPr id="4" name="Footer Placeholder 3"/>
          <p:cNvSpPr>
            <a:spLocks noGrp="1"/>
          </p:cNvSpPr>
          <p:nvPr>
            <p:ph type="ftr" sz="quarter" idx="2"/>
          </p:nvPr>
        </p:nvSpPr>
        <p:spPr>
          <a:xfrm>
            <a:off x="1" y="9376977"/>
            <a:ext cx="2946400" cy="494108"/>
          </a:xfrm>
          <a:prstGeom prst="rect">
            <a:avLst/>
          </a:prstGeom>
        </p:spPr>
        <p:txBody>
          <a:bodyPr vert="horz" lIns="90727" tIns="45363" rIns="90727" bIns="45363" rtlCol="0" anchor="b"/>
          <a:lstStyle>
            <a:lvl1pPr algn="l">
              <a:defRPr sz="1200"/>
            </a:lvl1pPr>
          </a:lstStyle>
          <a:p>
            <a:endParaRPr lang="bs-Latn-BA"/>
          </a:p>
        </p:txBody>
      </p:sp>
      <p:sp>
        <p:nvSpPr>
          <p:cNvPr id="5" name="Slide Number Placeholder 4"/>
          <p:cNvSpPr>
            <a:spLocks noGrp="1"/>
          </p:cNvSpPr>
          <p:nvPr>
            <p:ph type="sldNum" sz="quarter" idx="3"/>
          </p:nvPr>
        </p:nvSpPr>
        <p:spPr>
          <a:xfrm>
            <a:off x="3849688" y="9376977"/>
            <a:ext cx="2946400" cy="494108"/>
          </a:xfrm>
          <a:prstGeom prst="rect">
            <a:avLst/>
          </a:prstGeom>
        </p:spPr>
        <p:txBody>
          <a:bodyPr vert="horz" lIns="90727" tIns="45363" rIns="90727" bIns="45363" rtlCol="0" anchor="b"/>
          <a:lstStyle>
            <a:lvl1pPr algn="r">
              <a:defRPr sz="1200"/>
            </a:lvl1pPr>
          </a:lstStyle>
          <a:p>
            <a:fld id="{7F636EF1-E2A9-4097-8465-F1086B578F9C}" type="slidenum">
              <a:rPr lang="bs-Latn-BA" smtClean="0"/>
              <a:t>‹#›</a:t>
            </a:fld>
            <a:endParaRPr lang="bs-Latn-BA"/>
          </a:p>
        </p:txBody>
      </p:sp>
    </p:spTree>
    <p:extLst>
      <p:ext uri="{BB962C8B-B14F-4D97-AF65-F5344CB8AC3E}">
        <p14:creationId xmlns:p14="http://schemas.microsoft.com/office/powerpoint/2010/main" val="2225270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4108"/>
          </a:xfrm>
          <a:prstGeom prst="rect">
            <a:avLst/>
          </a:prstGeom>
        </p:spPr>
        <p:txBody>
          <a:bodyPr vert="horz" lIns="90727" tIns="45363" rIns="90727" bIns="45363" rtlCol="0"/>
          <a:lstStyle>
            <a:lvl1pPr algn="l">
              <a:defRPr sz="1200"/>
            </a:lvl1pPr>
          </a:lstStyle>
          <a:p>
            <a:endParaRPr lang="hr-HR"/>
          </a:p>
        </p:txBody>
      </p:sp>
      <p:sp>
        <p:nvSpPr>
          <p:cNvPr id="3" name="Date Placeholder 2"/>
          <p:cNvSpPr>
            <a:spLocks noGrp="1"/>
          </p:cNvSpPr>
          <p:nvPr>
            <p:ph type="dt" idx="1"/>
          </p:nvPr>
        </p:nvSpPr>
        <p:spPr>
          <a:xfrm>
            <a:off x="3849688" y="0"/>
            <a:ext cx="2946400" cy="494108"/>
          </a:xfrm>
          <a:prstGeom prst="rect">
            <a:avLst/>
          </a:prstGeom>
        </p:spPr>
        <p:txBody>
          <a:bodyPr vert="horz" lIns="90727" tIns="45363" rIns="90727" bIns="45363" rtlCol="0"/>
          <a:lstStyle>
            <a:lvl1pPr algn="r">
              <a:defRPr sz="1200"/>
            </a:lvl1pPr>
          </a:lstStyle>
          <a:p>
            <a:fld id="{7F216C4C-1590-4A54-A632-C7BE587DEEF0}" type="datetimeFigureOut">
              <a:rPr lang="hr-HR" smtClean="0"/>
              <a:pPr/>
              <a:t>13.5.2015.</a:t>
            </a:fld>
            <a:endParaRPr lang="hr-HR"/>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0727" tIns="45363" rIns="90727" bIns="45363" rtlCol="0" anchor="ctr"/>
          <a:lstStyle/>
          <a:p>
            <a:endParaRPr lang="hr-HR"/>
          </a:p>
        </p:txBody>
      </p:sp>
      <p:sp>
        <p:nvSpPr>
          <p:cNvPr id="5" name="Notes Placeholder 4"/>
          <p:cNvSpPr>
            <a:spLocks noGrp="1"/>
          </p:cNvSpPr>
          <p:nvPr>
            <p:ph type="body" sz="quarter" idx="3"/>
          </p:nvPr>
        </p:nvSpPr>
        <p:spPr>
          <a:xfrm>
            <a:off x="679451" y="4690069"/>
            <a:ext cx="5438775" cy="4442225"/>
          </a:xfrm>
          <a:prstGeom prst="rect">
            <a:avLst/>
          </a:prstGeom>
        </p:spPr>
        <p:txBody>
          <a:bodyPr vert="horz" lIns="90727" tIns="45363" rIns="90727" bIns="4536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1" y="9376977"/>
            <a:ext cx="2946400" cy="494108"/>
          </a:xfrm>
          <a:prstGeom prst="rect">
            <a:avLst/>
          </a:prstGeom>
        </p:spPr>
        <p:txBody>
          <a:bodyPr vert="horz" lIns="90727" tIns="45363" rIns="90727" bIns="45363" rtlCol="0" anchor="b"/>
          <a:lstStyle>
            <a:lvl1pPr algn="l">
              <a:defRPr sz="1200"/>
            </a:lvl1pPr>
          </a:lstStyle>
          <a:p>
            <a:endParaRPr lang="hr-HR"/>
          </a:p>
        </p:txBody>
      </p:sp>
      <p:sp>
        <p:nvSpPr>
          <p:cNvPr id="7" name="Slide Number Placeholder 6"/>
          <p:cNvSpPr>
            <a:spLocks noGrp="1"/>
          </p:cNvSpPr>
          <p:nvPr>
            <p:ph type="sldNum" sz="quarter" idx="5"/>
          </p:nvPr>
        </p:nvSpPr>
        <p:spPr>
          <a:xfrm>
            <a:off x="3849688" y="9376977"/>
            <a:ext cx="2946400" cy="494108"/>
          </a:xfrm>
          <a:prstGeom prst="rect">
            <a:avLst/>
          </a:prstGeom>
        </p:spPr>
        <p:txBody>
          <a:bodyPr vert="horz" lIns="90727" tIns="45363" rIns="90727" bIns="45363" rtlCol="0" anchor="b"/>
          <a:lstStyle>
            <a:lvl1pPr algn="r">
              <a:defRPr sz="1200"/>
            </a:lvl1pPr>
          </a:lstStyle>
          <a:p>
            <a:fld id="{D1C01267-4C3A-4585-8A46-82B2DB2671CB}" type="slidenum">
              <a:rPr lang="hr-HR" smtClean="0"/>
              <a:pPr/>
              <a:t>‹#›</a:t>
            </a:fld>
            <a:endParaRPr lang="hr-HR"/>
          </a:p>
        </p:txBody>
      </p:sp>
    </p:spTree>
    <p:extLst>
      <p:ext uri="{BB962C8B-B14F-4D97-AF65-F5344CB8AC3E}">
        <p14:creationId xmlns:p14="http://schemas.microsoft.com/office/powerpoint/2010/main" val="395332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D1C01267-4C3A-4585-8A46-82B2DB2671CB}" type="slidenum">
              <a:rPr lang="hr-HR" smtClean="0"/>
              <a:pPr/>
              <a:t>1</a:t>
            </a:fld>
            <a:endParaRPr lang="hr-HR"/>
          </a:p>
        </p:txBody>
      </p:sp>
    </p:spTree>
    <p:extLst>
      <p:ext uri="{BB962C8B-B14F-4D97-AF65-F5344CB8AC3E}">
        <p14:creationId xmlns:p14="http://schemas.microsoft.com/office/powerpoint/2010/main" val="763969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D1C01267-4C3A-4585-8A46-82B2DB2671CB}" type="slidenum">
              <a:rPr lang="hr-HR" smtClean="0"/>
              <a:pPr/>
              <a:t>6</a:t>
            </a:fld>
            <a:endParaRPr lang="hr-HR"/>
          </a:p>
        </p:txBody>
      </p:sp>
    </p:spTree>
    <p:extLst>
      <p:ext uri="{BB962C8B-B14F-4D97-AF65-F5344CB8AC3E}">
        <p14:creationId xmlns:p14="http://schemas.microsoft.com/office/powerpoint/2010/main" val="1911312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D1C01267-4C3A-4585-8A46-82B2DB2671CB}" type="slidenum">
              <a:rPr lang="hr-HR" smtClean="0"/>
              <a:pPr/>
              <a:t>7</a:t>
            </a:fld>
            <a:endParaRPr lang="hr-HR"/>
          </a:p>
        </p:txBody>
      </p:sp>
    </p:spTree>
    <p:extLst>
      <p:ext uri="{BB962C8B-B14F-4D97-AF65-F5344CB8AC3E}">
        <p14:creationId xmlns:p14="http://schemas.microsoft.com/office/powerpoint/2010/main" val="1873474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0A69FE85-7CAC-459E-8307-08FC052F538E}" type="slidenum">
              <a:rPr lang="hr-HR"/>
              <a:pPr>
                <a:defRPr/>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A58EEE95-1F88-4D93-BF04-E312E99B60A8}"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C4C5EF3C-B817-41F9-9DEA-4E4B8F07AFE1}"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A8FF3AB4-ADF5-423E-B76C-B5D64FCD835B}"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hr-HR"/>
          </a:p>
        </p:txBody>
      </p:sp>
      <p:sp>
        <p:nvSpPr>
          <p:cNvPr id="5" name="Rectangle 5"/>
          <p:cNvSpPr>
            <a:spLocks noGrp="1" noChangeArrowheads="1"/>
          </p:cNvSpPr>
          <p:nvPr>
            <p:ph type="ftr" sz="quarter" idx="11"/>
          </p:nvPr>
        </p:nvSpPr>
        <p:spPr>
          <a:ln/>
        </p:spPr>
        <p:txBody>
          <a:bodyPr/>
          <a:lstStyle>
            <a:lvl1pPr>
              <a:defRPr/>
            </a:lvl1pPr>
          </a:lstStyle>
          <a:p>
            <a:pPr>
              <a:defRPr/>
            </a:pPr>
            <a:endParaRPr lang="hr-HR"/>
          </a:p>
        </p:txBody>
      </p:sp>
      <p:sp>
        <p:nvSpPr>
          <p:cNvPr id="6" name="Rectangle 6"/>
          <p:cNvSpPr>
            <a:spLocks noGrp="1" noChangeArrowheads="1"/>
          </p:cNvSpPr>
          <p:nvPr>
            <p:ph type="sldNum" sz="quarter" idx="12"/>
          </p:nvPr>
        </p:nvSpPr>
        <p:spPr>
          <a:ln/>
        </p:spPr>
        <p:txBody>
          <a:bodyPr/>
          <a:lstStyle>
            <a:lvl1pPr>
              <a:defRPr/>
            </a:lvl1pPr>
          </a:lstStyle>
          <a:p>
            <a:pPr>
              <a:defRPr/>
            </a:pPr>
            <a:fld id="{00C69D72-F1DC-467F-BA0F-0ED368840D2B}" type="slidenum">
              <a:rPr lang="hr-HR"/>
              <a:pPr>
                <a:defRPr/>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6A587254-ED2A-436B-BAAA-00897F996D11}"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4"/>
          <p:cNvSpPr>
            <a:spLocks noGrp="1" noChangeArrowheads="1"/>
          </p:cNvSpPr>
          <p:nvPr>
            <p:ph type="dt" sz="half" idx="10"/>
          </p:nvPr>
        </p:nvSpPr>
        <p:spPr>
          <a:ln/>
        </p:spPr>
        <p:txBody>
          <a:bodyPr/>
          <a:lstStyle>
            <a:lvl1pPr>
              <a:defRPr/>
            </a:lvl1pPr>
          </a:lstStyle>
          <a:p>
            <a:pPr>
              <a:defRPr/>
            </a:pPr>
            <a:endParaRPr lang="hr-HR"/>
          </a:p>
        </p:txBody>
      </p:sp>
      <p:sp>
        <p:nvSpPr>
          <p:cNvPr id="8" name="Rectangle 5"/>
          <p:cNvSpPr>
            <a:spLocks noGrp="1" noChangeArrowheads="1"/>
          </p:cNvSpPr>
          <p:nvPr>
            <p:ph type="ftr" sz="quarter" idx="11"/>
          </p:nvPr>
        </p:nvSpPr>
        <p:spPr>
          <a:ln/>
        </p:spPr>
        <p:txBody>
          <a:bodyPr/>
          <a:lstStyle>
            <a:lvl1pPr>
              <a:defRPr/>
            </a:lvl1pPr>
          </a:lstStyle>
          <a:p>
            <a:pPr>
              <a:defRPr/>
            </a:pPr>
            <a:endParaRPr lang="hr-HR"/>
          </a:p>
        </p:txBody>
      </p:sp>
      <p:sp>
        <p:nvSpPr>
          <p:cNvPr id="9" name="Rectangle 6"/>
          <p:cNvSpPr>
            <a:spLocks noGrp="1" noChangeArrowheads="1"/>
          </p:cNvSpPr>
          <p:nvPr>
            <p:ph type="sldNum" sz="quarter" idx="12"/>
          </p:nvPr>
        </p:nvSpPr>
        <p:spPr>
          <a:ln/>
        </p:spPr>
        <p:txBody>
          <a:bodyPr/>
          <a:lstStyle>
            <a:lvl1pPr>
              <a:defRPr/>
            </a:lvl1pPr>
          </a:lstStyle>
          <a:p>
            <a:pPr>
              <a:defRPr/>
            </a:pPr>
            <a:fld id="{7E152365-6D4F-4FF4-852E-87ECA2518C1E}"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4"/>
          <p:cNvSpPr>
            <a:spLocks noGrp="1" noChangeArrowheads="1"/>
          </p:cNvSpPr>
          <p:nvPr>
            <p:ph type="dt" sz="half" idx="10"/>
          </p:nvPr>
        </p:nvSpPr>
        <p:spPr>
          <a:ln/>
        </p:spPr>
        <p:txBody>
          <a:bodyPr/>
          <a:lstStyle>
            <a:lvl1pPr>
              <a:defRPr/>
            </a:lvl1pPr>
          </a:lstStyle>
          <a:p>
            <a:pPr>
              <a:defRPr/>
            </a:pPr>
            <a:endParaRPr lang="hr-HR"/>
          </a:p>
        </p:txBody>
      </p:sp>
      <p:sp>
        <p:nvSpPr>
          <p:cNvPr id="4" name="Rectangle 5"/>
          <p:cNvSpPr>
            <a:spLocks noGrp="1" noChangeArrowheads="1"/>
          </p:cNvSpPr>
          <p:nvPr>
            <p:ph type="ftr" sz="quarter" idx="11"/>
          </p:nvPr>
        </p:nvSpPr>
        <p:spPr>
          <a:ln/>
        </p:spPr>
        <p:txBody>
          <a:bodyPr/>
          <a:lstStyle>
            <a:lvl1pPr>
              <a:defRPr/>
            </a:lvl1pPr>
          </a:lstStyle>
          <a:p>
            <a:pPr>
              <a:defRPr/>
            </a:pPr>
            <a:endParaRPr lang="hr-HR"/>
          </a:p>
        </p:txBody>
      </p:sp>
      <p:sp>
        <p:nvSpPr>
          <p:cNvPr id="5" name="Rectangle 6"/>
          <p:cNvSpPr>
            <a:spLocks noGrp="1" noChangeArrowheads="1"/>
          </p:cNvSpPr>
          <p:nvPr>
            <p:ph type="sldNum" sz="quarter" idx="12"/>
          </p:nvPr>
        </p:nvSpPr>
        <p:spPr>
          <a:ln/>
        </p:spPr>
        <p:txBody>
          <a:bodyPr/>
          <a:lstStyle>
            <a:lvl1pPr>
              <a:defRPr/>
            </a:lvl1pPr>
          </a:lstStyle>
          <a:p>
            <a:pPr>
              <a:defRPr/>
            </a:pPr>
            <a:fld id="{DCD5CABB-53F8-4FAF-8925-CE1D48ACEA90}"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r-HR"/>
          </a:p>
        </p:txBody>
      </p:sp>
      <p:sp>
        <p:nvSpPr>
          <p:cNvPr id="3" name="Rectangle 5"/>
          <p:cNvSpPr>
            <a:spLocks noGrp="1" noChangeArrowheads="1"/>
          </p:cNvSpPr>
          <p:nvPr>
            <p:ph type="ftr" sz="quarter" idx="11"/>
          </p:nvPr>
        </p:nvSpPr>
        <p:spPr>
          <a:ln/>
        </p:spPr>
        <p:txBody>
          <a:bodyPr/>
          <a:lstStyle>
            <a:lvl1pPr>
              <a:defRPr/>
            </a:lvl1pPr>
          </a:lstStyle>
          <a:p>
            <a:pPr>
              <a:defRPr/>
            </a:pPr>
            <a:endParaRPr lang="hr-HR"/>
          </a:p>
        </p:txBody>
      </p:sp>
      <p:sp>
        <p:nvSpPr>
          <p:cNvPr id="4" name="Rectangle 6"/>
          <p:cNvSpPr>
            <a:spLocks noGrp="1" noChangeArrowheads="1"/>
          </p:cNvSpPr>
          <p:nvPr>
            <p:ph type="sldNum" sz="quarter" idx="12"/>
          </p:nvPr>
        </p:nvSpPr>
        <p:spPr>
          <a:ln/>
        </p:spPr>
        <p:txBody>
          <a:bodyPr/>
          <a:lstStyle>
            <a:lvl1pPr>
              <a:defRPr/>
            </a:lvl1pPr>
          </a:lstStyle>
          <a:p>
            <a:pPr>
              <a:defRPr/>
            </a:pPr>
            <a:fld id="{91E22385-C21A-432C-90F0-C5373F0C62C1}"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4682ECBC-F637-47B2-9274-955FE99BCA40}"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hr-HR"/>
          </a:p>
        </p:txBody>
      </p:sp>
      <p:sp>
        <p:nvSpPr>
          <p:cNvPr id="6" name="Rectangle 5"/>
          <p:cNvSpPr>
            <a:spLocks noGrp="1" noChangeArrowheads="1"/>
          </p:cNvSpPr>
          <p:nvPr>
            <p:ph type="ftr" sz="quarter" idx="11"/>
          </p:nvPr>
        </p:nvSpPr>
        <p:spPr>
          <a:ln/>
        </p:spPr>
        <p:txBody>
          <a:bodyPr/>
          <a:lstStyle>
            <a:lvl1pPr>
              <a:defRPr/>
            </a:lvl1pPr>
          </a:lstStyle>
          <a:p>
            <a:pPr>
              <a:defRPr/>
            </a:pPr>
            <a:endParaRPr lang="hr-HR"/>
          </a:p>
        </p:txBody>
      </p:sp>
      <p:sp>
        <p:nvSpPr>
          <p:cNvPr id="7" name="Rectangle 6"/>
          <p:cNvSpPr>
            <a:spLocks noGrp="1" noChangeArrowheads="1"/>
          </p:cNvSpPr>
          <p:nvPr>
            <p:ph type="sldNum" sz="quarter" idx="12"/>
          </p:nvPr>
        </p:nvSpPr>
        <p:spPr>
          <a:ln/>
        </p:spPr>
        <p:txBody>
          <a:bodyPr/>
          <a:lstStyle>
            <a:lvl1pPr>
              <a:defRPr/>
            </a:lvl1pPr>
          </a:lstStyle>
          <a:p>
            <a:pPr>
              <a:defRPr/>
            </a:pPr>
            <a:fld id="{130EA9EE-4FFD-427F-B3CE-CBEC0D680343}"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hr-H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hr-H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97966C-0B3F-4721-84B2-9DAF27287B94}" type="slidenum">
              <a:rPr lang="hr-HR"/>
              <a:pPr>
                <a:defRPr/>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a:xfrm>
            <a:off x="611188" y="1052513"/>
            <a:ext cx="7772400" cy="1470025"/>
          </a:xfrm>
        </p:spPr>
        <p:txBody>
          <a:bodyPr/>
          <a:lstStyle/>
          <a:p>
            <a:pPr eaLnBrk="1" hangingPunct="1"/>
            <a:r>
              <a:rPr lang="sr-Latn-CS" sz="2000" b="1" dirty="0" smtClean="0"/>
              <a:t>OCJENA DRUŠTVENO EKONOMSKE EFIKASNOSTI ULAGANJA U INVESTICIONE PROJEKTE-HIDROELEKTRANE</a:t>
            </a:r>
          </a:p>
        </p:txBody>
      </p:sp>
      <p:sp>
        <p:nvSpPr>
          <p:cNvPr id="2052" name="Rectangle 3"/>
          <p:cNvSpPr>
            <a:spLocks noGrp="1" noChangeArrowheads="1"/>
          </p:cNvSpPr>
          <p:nvPr>
            <p:ph type="subTitle" idx="1"/>
          </p:nvPr>
        </p:nvSpPr>
        <p:spPr>
          <a:xfrm>
            <a:off x="1403350" y="2348881"/>
            <a:ext cx="6769100" cy="2736304"/>
          </a:xfrm>
        </p:spPr>
        <p:txBody>
          <a:bodyPr/>
          <a:lstStyle/>
          <a:p>
            <a:pPr eaLnBrk="1" hangingPunct="1"/>
            <a:endParaRPr lang="sr-Latn-CS" dirty="0" smtClean="0"/>
          </a:p>
          <a:p>
            <a:pPr eaLnBrk="1" hangingPunct="1"/>
            <a:endParaRPr lang="sr-Latn-CS" dirty="0" smtClean="0"/>
          </a:p>
          <a:p>
            <a:pPr eaLnBrk="1" hangingPunct="1"/>
            <a:endParaRPr lang="sr-Latn-CS" dirty="0" smtClean="0"/>
          </a:p>
        </p:txBody>
      </p:sp>
      <p:sp>
        <p:nvSpPr>
          <p:cNvPr id="2053" name="Line 5"/>
          <p:cNvSpPr>
            <a:spLocks noChangeShapeType="1"/>
          </p:cNvSpPr>
          <p:nvPr/>
        </p:nvSpPr>
        <p:spPr bwMode="auto">
          <a:xfrm>
            <a:off x="179388" y="6092825"/>
            <a:ext cx="8785225" cy="0"/>
          </a:xfrm>
          <a:prstGeom prst="line">
            <a:avLst/>
          </a:prstGeom>
          <a:noFill/>
          <a:ln w="19050">
            <a:solidFill>
              <a:srgbClr val="008000"/>
            </a:solidFill>
            <a:round/>
            <a:headEnd/>
            <a:tailEnd/>
          </a:ln>
        </p:spPr>
        <p:txBody>
          <a:bodyPr/>
          <a:lstStyle/>
          <a:p>
            <a:endParaRPr lang="hr-HR"/>
          </a:p>
        </p:txBody>
      </p:sp>
      <p:sp>
        <p:nvSpPr>
          <p:cNvPr id="2054"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smtClean="0">
                <a:solidFill>
                  <a:srgbClr val="40904D"/>
                </a:solidFill>
              </a:rPr>
              <a:t>4. </a:t>
            </a:r>
            <a:r>
              <a:rPr lang="hr-HR" sz="1600" b="1" dirty="0">
                <a:solidFill>
                  <a:srgbClr val="40904D"/>
                </a:solidFill>
              </a:rPr>
              <a:t>savjetovanje </a:t>
            </a:r>
            <a:r>
              <a:rPr lang="hr-HR" sz="1600" b="1" dirty="0" smtClean="0">
                <a:solidFill>
                  <a:srgbClr val="40904D"/>
                </a:solidFill>
              </a:rPr>
              <a:t>CG </a:t>
            </a:r>
            <a:r>
              <a:rPr lang="hr-HR" sz="1600" b="1" dirty="0">
                <a:solidFill>
                  <a:srgbClr val="40904D"/>
                </a:solidFill>
              </a:rPr>
              <a:t>CIGRÉ</a:t>
            </a:r>
            <a:r>
              <a:rPr lang="hr-HR" sz="1600" b="1" dirty="0">
                <a:solidFill>
                  <a:srgbClr val="40904D"/>
                </a:solidFill>
                <a:cs typeface="Arial" charset="0"/>
              </a:rPr>
              <a:t>, </a:t>
            </a:r>
            <a:r>
              <a:rPr lang="hr-HR" sz="1600" b="1" dirty="0" smtClean="0">
                <a:solidFill>
                  <a:srgbClr val="40904D"/>
                </a:solidFill>
                <a:cs typeface="Arial" charset="0"/>
              </a:rPr>
              <a:t>Herceg Novi, 11. </a:t>
            </a:r>
            <a:r>
              <a:rPr lang="hr-HR" sz="1600" b="1" dirty="0">
                <a:solidFill>
                  <a:srgbClr val="40904D"/>
                </a:solidFill>
                <a:cs typeface="Arial" charset="0"/>
              </a:rPr>
              <a:t>- </a:t>
            </a:r>
            <a:r>
              <a:rPr lang="hr-HR" sz="1600" b="1" dirty="0" smtClean="0">
                <a:solidFill>
                  <a:srgbClr val="40904D"/>
                </a:solidFill>
                <a:cs typeface="Arial" charset="0"/>
              </a:rPr>
              <a:t>14. maja 2015.</a:t>
            </a:r>
            <a:endParaRPr lang="hr-HR" sz="1600" b="1" dirty="0">
              <a:solidFill>
                <a:srgbClr val="40904D"/>
              </a:solidFill>
              <a:cs typeface="Arial" charset="0"/>
            </a:endParaRPr>
          </a:p>
        </p:txBody>
      </p:sp>
      <p:pic>
        <p:nvPicPr>
          <p:cNvPr id="1033" name="Picture 9" descr="http://t1.gstatic.com/images?q=tbn:ANd9GcQ_oWa2KMWiQIy8ILgg6Oj3uFxsfybAJFB6g2VxgziJrSksLdSw"/>
          <p:cNvPicPr>
            <a:picLocks noChangeAspect="1" noChangeArrowheads="1"/>
          </p:cNvPicPr>
          <p:nvPr/>
        </p:nvPicPr>
        <p:blipFill>
          <a:blip r:embed="rId3" cstate="print"/>
          <a:srcRect/>
          <a:stretch>
            <a:fillRect/>
          </a:stretch>
        </p:blipFill>
        <p:spPr bwMode="auto">
          <a:xfrm>
            <a:off x="4283968" y="3050958"/>
            <a:ext cx="3960440" cy="2178242"/>
          </a:xfrm>
          <a:prstGeom prst="rect">
            <a:avLst/>
          </a:prstGeom>
          <a:noFill/>
        </p:spPr>
      </p:pic>
      <p:pic>
        <p:nvPicPr>
          <p:cNvPr id="1035" name="Picture 11" descr="http://www.hr-oglasnik.net/slike/s2142.jpg"/>
          <p:cNvPicPr>
            <a:picLocks noChangeAspect="1" noChangeArrowheads="1"/>
          </p:cNvPicPr>
          <p:nvPr/>
        </p:nvPicPr>
        <p:blipFill>
          <a:blip r:embed="rId4" cstate="print"/>
          <a:srcRect/>
          <a:stretch>
            <a:fillRect/>
          </a:stretch>
        </p:blipFill>
        <p:spPr bwMode="auto">
          <a:xfrm>
            <a:off x="1763688" y="2996952"/>
            <a:ext cx="2088231" cy="1224136"/>
          </a:xfrm>
          <a:prstGeom prst="rect">
            <a:avLst/>
          </a:prstGeom>
          <a:noFill/>
        </p:spPr>
      </p:pic>
      <p:sp>
        <p:nvSpPr>
          <p:cNvPr id="16" name="Line 5"/>
          <p:cNvSpPr>
            <a:spLocks noChangeShapeType="1"/>
          </p:cNvSpPr>
          <p:nvPr/>
        </p:nvSpPr>
        <p:spPr bwMode="auto">
          <a:xfrm>
            <a:off x="358775" y="6093296"/>
            <a:ext cx="8785225" cy="0"/>
          </a:xfrm>
          <a:prstGeom prst="line">
            <a:avLst/>
          </a:prstGeom>
          <a:noFill/>
          <a:ln w="19050">
            <a:solidFill>
              <a:srgbClr val="008000"/>
            </a:solidFill>
            <a:round/>
            <a:headEnd/>
            <a:tailEnd/>
          </a:ln>
        </p:spPr>
        <p:txBody>
          <a:bodyPr/>
          <a:lstStyle/>
          <a:p>
            <a:endParaRPr lang="hr-HR"/>
          </a:p>
        </p:txBody>
      </p:sp>
      <p:pic>
        <p:nvPicPr>
          <p:cNvPr id="1036" name="Picture 12"/>
          <p:cNvPicPr>
            <a:picLocks noChangeAspect="1" noChangeArrowheads="1"/>
          </p:cNvPicPr>
          <p:nvPr/>
        </p:nvPicPr>
        <p:blipFill>
          <a:blip r:embed="rId5" cstate="print"/>
          <a:srcRect/>
          <a:stretch>
            <a:fillRect/>
          </a:stretch>
        </p:blipFill>
        <p:spPr bwMode="auto">
          <a:xfrm>
            <a:off x="2790525" y="4714850"/>
            <a:ext cx="885825" cy="514350"/>
          </a:xfrm>
          <a:prstGeom prst="rect">
            <a:avLst/>
          </a:prstGeom>
          <a:noFill/>
          <a:ln w="9525">
            <a:noFill/>
            <a:miter lim="800000"/>
            <a:headEnd/>
            <a:tailEnd/>
          </a:ln>
        </p:spPr>
      </p:pic>
      <p:sp>
        <p:nvSpPr>
          <p:cNvPr id="15" name="Rectangle 14"/>
          <p:cNvSpPr/>
          <p:nvPr/>
        </p:nvSpPr>
        <p:spPr>
          <a:xfrm>
            <a:off x="251520" y="332656"/>
            <a:ext cx="8496944" cy="369332"/>
          </a:xfrm>
          <a:prstGeom prst="rect">
            <a:avLst/>
          </a:prstGeom>
        </p:spPr>
        <p:txBody>
          <a:bodyPr wrap="square">
            <a:spAutoFit/>
          </a:bodyPr>
          <a:lstStyle/>
          <a:p>
            <a:pPr eaLnBrk="1" hangingPunct="1"/>
            <a:r>
              <a:rPr lang="sr-Latn-CS" b="1" dirty="0" smtClean="0"/>
              <a:t>Mr.sci.Amela Čampara-Kičić-JP Elektroprivreda BiH d.d.Sarajevo</a:t>
            </a:r>
          </a:p>
        </p:txBody>
      </p:sp>
      <p:sp>
        <p:nvSpPr>
          <p:cNvPr id="17" name="Line 5"/>
          <p:cNvSpPr>
            <a:spLocks noChangeShapeType="1"/>
          </p:cNvSpPr>
          <p:nvPr/>
        </p:nvSpPr>
        <p:spPr bwMode="auto">
          <a:xfrm>
            <a:off x="358775" y="764704"/>
            <a:ext cx="8785225" cy="0"/>
          </a:xfrm>
          <a:prstGeom prst="line">
            <a:avLst/>
          </a:prstGeom>
          <a:noFill/>
          <a:ln w="19050">
            <a:solidFill>
              <a:srgbClr val="008000"/>
            </a:solidFill>
            <a:round/>
            <a:headEnd/>
            <a:tailEnd/>
          </a:ln>
        </p:spPr>
        <p:txBody>
          <a:bodyPr/>
          <a:lstStyle/>
          <a:p>
            <a:endParaRPr lang="hr-HR"/>
          </a:p>
        </p:txBody>
      </p:sp>
      <p:pic>
        <p:nvPicPr>
          <p:cNvPr id="2" name="Picture 2" descr="logo CG KO CIGR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000" dirty="0" smtClean="0"/>
              <a:t>Pitanja recenzenata za diskusiju</a:t>
            </a:r>
            <a:r>
              <a:rPr lang="hr-HR" dirty="0" smtClean="0"/>
              <a:t>:</a:t>
            </a:r>
            <a:endParaRPr lang="hr-HR" dirty="0"/>
          </a:p>
        </p:txBody>
      </p:sp>
      <p:sp>
        <p:nvSpPr>
          <p:cNvPr id="7" name="Line 5"/>
          <p:cNvSpPr>
            <a:spLocks noChangeShapeType="1"/>
          </p:cNvSpPr>
          <p:nvPr/>
        </p:nvSpPr>
        <p:spPr bwMode="auto">
          <a:xfrm>
            <a:off x="682303" y="6093296"/>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Content Placeholder 8"/>
          <p:cNvSpPr>
            <a:spLocks noGrp="1"/>
          </p:cNvSpPr>
          <p:nvPr>
            <p:ph idx="1"/>
          </p:nvPr>
        </p:nvSpPr>
        <p:spPr>
          <a:xfrm>
            <a:off x="467544" y="1124744"/>
            <a:ext cx="8229600" cy="4886003"/>
          </a:xfrm>
        </p:spPr>
        <p:txBody>
          <a:bodyPr/>
          <a:lstStyle/>
          <a:p>
            <a:pPr>
              <a:buFont typeface="Wingdings" panose="05000000000000000000" pitchFamily="2" charset="2"/>
              <a:buChar char="v"/>
            </a:pPr>
            <a:r>
              <a:rPr lang="en-US" dirty="0"/>
              <a:t>    </a:t>
            </a:r>
            <a:r>
              <a:rPr lang="en-US" sz="1800" b="1" dirty="0"/>
              <a:t>U </a:t>
            </a:r>
            <a:r>
              <a:rPr lang="en-US" sz="1800" b="1" dirty="0" err="1"/>
              <a:t>kojoj</a:t>
            </a:r>
            <a:r>
              <a:rPr lang="en-US" sz="1800" b="1" dirty="0"/>
              <a:t> </a:t>
            </a:r>
            <a:r>
              <a:rPr lang="en-US" sz="1800" b="1" dirty="0" err="1"/>
              <a:t>mjeri</a:t>
            </a:r>
            <a:r>
              <a:rPr lang="en-US" sz="1800" b="1" dirty="0"/>
              <a:t> je </a:t>
            </a:r>
            <a:r>
              <a:rPr lang="en-US" sz="1800" b="1" dirty="0" err="1"/>
              <a:t>moguće</a:t>
            </a:r>
            <a:r>
              <a:rPr lang="en-US" sz="1800" b="1" dirty="0"/>
              <a:t> </a:t>
            </a:r>
            <a:r>
              <a:rPr lang="en-US" sz="1800" b="1" dirty="0" err="1"/>
              <a:t>kvantifikovati</a:t>
            </a:r>
            <a:r>
              <a:rPr lang="en-US" sz="1800" b="1" dirty="0"/>
              <a:t> </a:t>
            </a:r>
            <a:r>
              <a:rPr lang="en-US" sz="1800" b="1" dirty="0" err="1"/>
              <a:t>uticaj</a:t>
            </a:r>
            <a:r>
              <a:rPr lang="en-US" sz="1800" b="1" dirty="0"/>
              <a:t> </a:t>
            </a:r>
            <a:r>
              <a:rPr lang="en-US" sz="1800" b="1" dirty="0" err="1"/>
              <a:t>na</a:t>
            </a:r>
            <a:r>
              <a:rPr lang="en-US" sz="1800" b="1" dirty="0"/>
              <a:t> </a:t>
            </a:r>
            <a:r>
              <a:rPr lang="en-US" sz="1800" b="1" dirty="0" err="1"/>
              <a:t>životnu</a:t>
            </a:r>
            <a:r>
              <a:rPr lang="en-US" sz="1800" b="1" dirty="0"/>
              <a:t> </a:t>
            </a:r>
            <a:r>
              <a:rPr lang="en-US" sz="1800" b="1" dirty="0" err="1"/>
              <a:t>sredinu</a:t>
            </a:r>
            <a:r>
              <a:rPr lang="en-US" sz="1800" b="1" dirty="0"/>
              <a:t>? </a:t>
            </a:r>
            <a:r>
              <a:rPr lang="en-US" sz="1800" b="1" dirty="0" err="1"/>
              <a:t>Naime</a:t>
            </a:r>
            <a:r>
              <a:rPr lang="en-US" sz="1800" b="1" dirty="0"/>
              <a:t>, </a:t>
            </a:r>
            <a:r>
              <a:rPr lang="en-US" sz="1800" b="1" dirty="0" err="1"/>
              <a:t>autor</a:t>
            </a:r>
            <a:r>
              <a:rPr lang="en-US" sz="1800" b="1" dirty="0"/>
              <a:t> </a:t>
            </a:r>
            <a:r>
              <a:rPr lang="en-US" sz="1800" b="1" dirty="0" err="1"/>
              <a:t>ističe</a:t>
            </a:r>
            <a:r>
              <a:rPr lang="en-US" sz="1800" b="1" dirty="0"/>
              <a:t> da se </a:t>
            </a:r>
            <a:r>
              <a:rPr lang="en-US" sz="1800" b="1" dirty="0" err="1"/>
              <a:t>taj</a:t>
            </a:r>
            <a:r>
              <a:rPr lang="en-US" sz="1800" b="1" dirty="0"/>
              <a:t> </a:t>
            </a:r>
            <a:r>
              <a:rPr lang="en-US" sz="1800" b="1" dirty="0" err="1"/>
              <a:t>uticaj</a:t>
            </a:r>
            <a:r>
              <a:rPr lang="en-US" sz="1800" b="1" dirty="0"/>
              <a:t> ne </a:t>
            </a:r>
            <a:r>
              <a:rPr lang="en-US" sz="1800" b="1" dirty="0" err="1"/>
              <a:t>može</a:t>
            </a:r>
            <a:r>
              <a:rPr lang="en-US" sz="1800" b="1" dirty="0"/>
              <a:t> </a:t>
            </a:r>
            <a:r>
              <a:rPr lang="en-US" sz="1800" b="1" dirty="0" err="1"/>
              <a:t>kvantifikovati</a:t>
            </a:r>
            <a:r>
              <a:rPr lang="en-US" sz="1800" b="1" dirty="0"/>
              <a:t>, </a:t>
            </a:r>
            <a:r>
              <a:rPr lang="en-US" sz="1800" b="1" dirty="0" err="1"/>
              <a:t>ali</a:t>
            </a:r>
            <a:r>
              <a:rPr lang="en-US" sz="1800" b="1" dirty="0"/>
              <a:t> da li </a:t>
            </a:r>
            <a:r>
              <a:rPr lang="en-US" sz="1800" b="1" dirty="0" err="1"/>
              <a:t>postoje</a:t>
            </a:r>
            <a:r>
              <a:rPr lang="en-US" sz="1800" b="1" dirty="0"/>
              <a:t> </a:t>
            </a:r>
            <a:r>
              <a:rPr lang="en-US" sz="1800" b="1" dirty="0" err="1"/>
              <a:t>istraživanja</a:t>
            </a:r>
            <a:r>
              <a:rPr lang="en-US" sz="1800" b="1" dirty="0"/>
              <a:t> </a:t>
            </a:r>
            <a:r>
              <a:rPr lang="en-US" sz="1800" b="1" dirty="0" err="1"/>
              <a:t>i</a:t>
            </a:r>
            <a:r>
              <a:rPr lang="en-US" sz="1800" b="1" dirty="0"/>
              <a:t> </a:t>
            </a:r>
            <a:r>
              <a:rPr lang="en-US" sz="1800" b="1" dirty="0" err="1"/>
              <a:t>tendencije</a:t>
            </a:r>
            <a:r>
              <a:rPr lang="en-US" sz="1800" b="1" dirty="0"/>
              <a:t> da se u </a:t>
            </a:r>
            <a:r>
              <a:rPr lang="en-US" sz="1800" b="1" dirty="0" err="1"/>
              <a:t>cilju</a:t>
            </a:r>
            <a:r>
              <a:rPr lang="en-US" sz="1800" b="1" dirty="0"/>
              <a:t> </a:t>
            </a:r>
            <a:r>
              <a:rPr lang="en-US" sz="1800" b="1" dirty="0" err="1"/>
              <a:t>boljeg</a:t>
            </a:r>
            <a:r>
              <a:rPr lang="en-US" sz="1800" b="1" dirty="0"/>
              <a:t> </a:t>
            </a:r>
            <a:r>
              <a:rPr lang="en-US" sz="1800" b="1" dirty="0" err="1"/>
              <a:t>i</a:t>
            </a:r>
            <a:r>
              <a:rPr lang="en-US" sz="1800" b="1" dirty="0"/>
              <a:t> </a:t>
            </a:r>
            <a:r>
              <a:rPr lang="en-US" sz="1800" b="1" dirty="0" err="1"/>
              <a:t>pouzdanijeg</a:t>
            </a:r>
            <a:r>
              <a:rPr lang="en-US" sz="1800" b="1" dirty="0"/>
              <a:t> </a:t>
            </a:r>
            <a:r>
              <a:rPr lang="en-US" sz="1800" b="1" dirty="0" err="1"/>
              <a:t>sagledavanja</a:t>
            </a:r>
            <a:r>
              <a:rPr lang="en-US" sz="1800" b="1" dirty="0"/>
              <a:t> </a:t>
            </a:r>
            <a:r>
              <a:rPr lang="en-US" sz="1800" b="1" dirty="0" err="1"/>
              <a:t>uticaja</a:t>
            </a:r>
            <a:r>
              <a:rPr lang="en-US" sz="1800" b="1" dirty="0"/>
              <a:t> </a:t>
            </a:r>
            <a:r>
              <a:rPr lang="en-US" sz="1800" b="1" dirty="0" err="1"/>
              <a:t>projekta</a:t>
            </a:r>
            <a:r>
              <a:rPr lang="en-US" sz="1800" b="1" dirty="0"/>
              <a:t> </a:t>
            </a:r>
            <a:r>
              <a:rPr lang="en-US" sz="1800" b="1" dirty="0" err="1"/>
              <a:t>na</a:t>
            </a:r>
            <a:r>
              <a:rPr lang="en-US" sz="1800" b="1" dirty="0"/>
              <a:t> </a:t>
            </a:r>
            <a:r>
              <a:rPr lang="en-US" sz="1800" b="1" dirty="0" err="1"/>
              <a:t>životnu</a:t>
            </a:r>
            <a:r>
              <a:rPr lang="en-US" sz="1800" b="1" dirty="0"/>
              <a:t> </a:t>
            </a:r>
            <a:r>
              <a:rPr lang="en-US" sz="1800" b="1" dirty="0" err="1"/>
              <a:t>sredinu</a:t>
            </a:r>
            <a:r>
              <a:rPr lang="en-US" sz="1800" b="1" dirty="0"/>
              <a:t>, </a:t>
            </a:r>
            <a:r>
              <a:rPr lang="en-US" sz="1800" b="1" dirty="0" err="1"/>
              <a:t>definišu</a:t>
            </a:r>
            <a:r>
              <a:rPr lang="en-US" sz="1800" b="1" dirty="0"/>
              <a:t> </a:t>
            </a:r>
            <a:r>
              <a:rPr lang="en-US" sz="1800" b="1" dirty="0" err="1"/>
              <a:t>konkretne</a:t>
            </a:r>
            <a:r>
              <a:rPr lang="en-US" sz="1800" b="1" dirty="0"/>
              <a:t> </a:t>
            </a:r>
            <a:r>
              <a:rPr lang="en-US" sz="1800" b="1" dirty="0" err="1"/>
              <a:t>metodologije</a:t>
            </a:r>
            <a:r>
              <a:rPr lang="en-US" sz="1800" b="1" dirty="0"/>
              <a:t> </a:t>
            </a:r>
            <a:r>
              <a:rPr lang="en-US" sz="1800" b="1" dirty="0" err="1"/>
              <a:t>koje</a:t>
            </a:r>
            <a:r>
              <a:rPr lang="en-US" sz="1800" b="1" dirty="0"/>
              <a:t> bi u </a:t>
            </a:r>
            <a:r>
              <a:rPr lang="en-US" sz="1800" b="1" dirty="0" err="1"/>
              <a:t>nekoj</a:t>
            </a:r>
            <a:r>
              <a:rPr lang="en-US" sz="1800" b="1" dirty="0"/>
              <a:t> </a:t>
            </a:r>
            <a:r>
              <a:rPr lang="en-US" sz="1800" b="1" dirty="0" err="1"/>
              <a:t>mjeri</a:t>
            </a:r>
            <a:r>
              <a:rPr lang="en-US" sz="1800" b="1" dirty="0"/>
              <a:t> </a:t>
            </a:r>
            <a:r>
              <a:rPr lang="en-US" sz="1800" b="1" dirty="0" err="1"/>
              <a:t>kvantifikovale</a:t>
            </a:r>
            <a:r>
              <a:rPr lang="en-US" sz="1800" b="1" dirty="0"/>
              <a:t> </a:t>
            </a:r>
            <a:r>
              <a:rPr lang="en-US" sz="1800" b="1" dirty="0" err="1"/>
              <a:t>ovaj</a:t>
            </a:r>
            <a:r>
              <a:rPr lang="en-US" sz="1800" b="1" dirty="0"/>
              <a:t> </a:t>
            </a:r>
            <a:r>
              <a:rPr lang="en-US" sz="1800" b="1" dirty="0" err="1"/>
              <a:t>uticaj</a:t>
            </a:r>
            <a:r>
              <a:rPr lang="en-US" sz="1800" dirty="0" smtClean="0"/>
              <a:t>?</a:t>
            </a:r>
            <a:endParaRPr lang="bs-Latn-BA" sz="1800" dirty="0"/>
          </a:p>
          <a:p>
            <a:pPr>
              <a:buFont typeface="Wingdings" panose="05000000000000000000" pitchFamily="2" charset="2"/>
              <a:buChar char="v"/>
            </a:pPr>
            <a:r>
              <a:rPr lang="bs-Latn-BA" sz="1600" dirty="0" smtClean="0"/>
              <a:t>Nemože se kvantifikovati u smislu tačne procjene svih troškova i dobiti u društveno-ekonomskoj ocjeni projekta. Ali postoje motodologije na bazi kojih se vrši procjena pozitivnih i negativnih ekstrenalija projekta. Eksterne dobiti za projekte hidrelektrana se ekonomski valorizuju na bazi izbjegnutih troškova–tj.smanjenja emisije CO2, na bazi (CDM-Clean Developmet Mechanism), i za BiH, mrežni emisijski faktor iznosi 0,916 tCO2/MWh, a cijena tone CO2, se određuje na berzi. </a:t>
            </a:r>
          </a:p>
          <a:p>
            <a:pPr>
              <a:buFont typeface="Wingdings" panose="05000000000000000000" pitchFamily="2" charset="2"/>
              <a:buChar char="v"/>
            </a:pPr>
            <a:r>
              <a:rPr lang="bs-Latn-BA" sz="1600" dirty="0" smtClean="0"/>
              <a:t>Ekološke štete koje je teško procijenti su: uticaj na kvalitet podzemnih voda uticaj na biodevezitet vrsta, uticaj na lokalne klimatske pojave-pojava magli, veće vlažnost a time i na kvaliteta zdravlja, raseljavnje stanovnitšva, socijalni stres.Uglavnom se vrši procjena, i prema procjenama Konsultanse kuće Poyry, Fichtner kreću se oko 3% od iznosa investicije za objekte velikih HE.</a:t>
            </a:r>
            <a:endParaRPr lang="bs-Latn-BA" sz="1600" dirty="0"/>
          </a:p>
        </p:txBody>
      </p:sp>
      <p:sp>
        <p:nvSpPr>
          <p:cNvPr id="11" name="Line 5"/>
          <p:cNvSpPr>
            <a:spLocks noChangeShapeType="1"/>
          </p:cNvSpPr>
          <p:nvPr/>
        </p:nvSpPr>
        <p:spPr bwMode="auto">
          <a:xfrm>
            <a:off x="323528" y="1124744"/>
            <a:ext cx="8461697" cy="0"/>
          </a:xfrm>
          <a:prstGeom prst="line">
            <a:avLst/>
          </a:prstGeom>
          <a:noFill/>
          <a:ln w="19050">
            <a:solidFill>
              <a:srgbClr val="008000"/>
            </a:solidFill>
            <a:round/>
            <a:headEnd/>
            <a:tailEnd/>
          </a:ln>
        </p:spPr>
        <p:txBody>
          <a:bodyPr/>
          <a:lstStyle/>
          <a:p>
            <a:endParaRPr lang="hr-HR"/>
          </a:p>
        </p:txBody>
      </p:sp>
      <p:sp>
        <p:nvSpPr>
          <p:cNvPr id="12" name="Slide Number Placeholder 11"/>
          <p:cNvSpPr>
            <a:spLocks noGrp="1"/>
          </p:cNvSpPr>
          <p:nvPr>
            <p:ph type="sldNum" sz="quarter" idx="12"/>
          </p:nvPr>
        </p:nvSpPr>
        <p:spPr/>
        <p:txBody>
          <a:bodyPr/>
          <a:lstStyle/>
          <a:p>
            <a:pPr>
              <a:defRPr/>
            </a:pPr>
            <a:fld id="{A8FF3AB4-ADF5-423E-B76C-B5D64FCD835B}" type="slidenum">
              <a:rPr lang="hr-HR" smtClean="0"/>
              <a:pPr>
                <a:defRPr/>
              </a:pPr>
              <a:t>10</a:t>
            </a:fld>
            <a:endParaRPr lang="hr-HR"/>
          </a:p>
        </p:txBody>
      </p:sp>
      <p:pic>
        <p:nvPicPr>
          <p:cNvPr id="1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964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000" dirty="0" smtClean="0"/>
              <a:t>Pitanja recenzenata za diskusiju</a:t>
            </a:r>
            <a:r>
              <a:rPr lang="hr-HR" dirty="0" smtClean="0"/>
              <a:t>:</a:t>
            </a:r>
            <a:endParaRPr lang="hr-HR" dirty="0"/>
          </a:p>
        </p:txBody>
      </p:sp>
      <p:sp>
        <p:nvSpPr>
          <p:cNvPr id="7" name="Line 5"/>
          <p:cNvSpPr>
            <a:spLocks noChangeShapeType="1"/>
          </p:cNvSpPr>
          <p:nvPr/>
        </p:nvSpPr>
        <p:spPr bwMode="auto">
          <a:xfrm>
            <a:off x="682303" y="6093296"/>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Content Placeholder 8"/>
          <p:cNvSpPr>
            <a:spLocks noGrp="1"/>
          </p:cNvSpPr>
          <p:nvPr>
            <p:ph idx="1"/>
          </p:nvPr>
        </p:nvSpPr>
        <p:spPr>
          <a:xfrm>
            <a:off x="467544" y="1268760"/>
            <a:ext cx="8229600" cy="4741987"/>
          </a:xfrm>
        </p:spPr>
        <p:txBody>
          <a:bodyPr/>
          <a:lstStyle/>
          <a:p>
            <a:pPr>
              <a:buFont typeface="Wingdings" panose="05000000000000000000" pitchFamily="2" charset="2"/>
              <a:buChar char="v"/>
            </a:pPr>
            <a:r>
              <a:rPr lang="en-US" dirty="0"/>
              <a:t>    </a:t>
            </a:r>
            <a:r>
              <a:rPr lang="en-US" sz="1800" dirty="0" smtClean="0"/>
              <a:t>Da </a:t>
            </a:r>
            <a:r>
              <a:rPr lang="en-US" sz="1800" dirty="0"/>
              <a:t>li </a:t>
            </a:r>
            <a:r>
              <a:rPr lang="en-US" sz="1800" dirty="0" err="1"/>
              <a:t>autor</a:t>
            </a:r>
            <a:r>
              <a:rPr lang="en-US" sz="1800" dirty="0"/>
              <a:t> </a:t>
            </a:r>
            <a:r>
              <a:rPr lang="en-US" sz="1800" dirty="0" err="1"/>
              <a:t>raspolaže</a:t>
            </a:r>
            <a:r>
              <a:rPr lang="en-US" sz="1800" dirty="0"/>
              <a:t> </a:t>
            </a:r>
            <a:r>
              <a:rPr lang="en-US" sz="1800" dirty="0" err="1"/>
              <a:t>sa</a:t>
            </a:r>
            <a:r>
              <a:rPr lang="en-US" sz="1800" dirty="0"/>
              <a:t> </a:t>
            </a:r>
            <a:r>
              <a:rPr lang="en-US" sz="1800" dirty="0" err="1"/>
              <a:t>informacijama</a:t>
            </a:r>
            <a:r>
              <a:rPr lang="en-US" sz="1800" dirty="0"/>
              <a:t> o </a:t>
            </a:r>
            <a:r>
              <a:rPr lang="en-US" sz="1800" dirty="0" err="1"/>
              <a:t>kvantitativnim</a:t>
            </a:r>
            <a:r>
              <a:rPr lang="en-US" sz="1800" dirty="0"/>
              <a:t> </a:t>
            </a:r>
            <a:r>
              <a:rPr lang="en-US" sz="1800" dirty="0" err="1"/>
              <a:t>pokazateljima</a:t>
            </a:r>
            <a:r>
              <a:rPr lang="en-US" sz="1800" dirty="0"/>
              <a:t> </a:t>
            </a:r>
            <a:r>
              <a:rPr lang="en-US" sz="1800" dirty="0" err="1"/>
              <a:t>tržišno-ekonomske</a:t>
            </a:r>
            <a:r>
              <a:rPr lang="en-US" sz="1800" dirty="0"/>
              <a:t> </a:t>
            </a:r>
            <a:r>
              <a:rPr lang="en-US" sz="1800" dirty="0" err="1"/>
              <a:t>i</a:t>
            </a:r>
            <a:r>
              <a:rPr lang="en-US" sz="1800" dirty="0"/>
              <a:t> </a:t>
            </a:r>
            <a:r>
              <a:rPr lang="en-US" sz="1800" dirty="0" err="1"/>
              <a:t>društveno-ekonomske</a:t>
            </a:r>
            <a:r>
              <a:rPr lang="en-US" sz="1800" dirty="0"/>
              <a:t> </a:t>
            </a:r>
            <a:r>
              <a:rPr lang="en-US" sz="1800" dirty="0" err="1"/>
              <a:t>efikasnosti</a:t>
            </a:r>
            <a:r>
              <a:rPr lang="en-US" sz="1800" dirty="0"/>
              <a:t> </a:t>
            </a:r>
            <a:r>
              <a:rPr lang="en-US" sz="1800" dirty="0" err="1"/>
              <a:t>nekih</a:t>
            </a:r>
            <a:r>
              <a:rPr lang="en-US" sz="1800" dirty="0"/>
              <a:t> </a:t>
            </a:r>
            <a:r>
              <a:rPr lang="en-US" sz="1800" dirty="0" err="1"/>
              <a:t>konkretnih</a:t>
            </a:r>
            <a:r>
              <a:rPr lang="en-US" sz="1800" dirty="0"/>
              <a:t> </a:t>
            </a:r>
            <a:r>
              <a:rPr lang="en-US" sz="1800" dirty="0" err="1"/>
              <a:t>projekata</a:t>
            </a:r>
            <a:r>
              <a:rPr lang="en-US" sz="1800" dirty="0"/>
              <a:t> </a:t>
            </a:r>
            <a:r>
              <a:rPr lang="en-US" sz="1800" dirty="0" err="1"/>
              <a:t>hidroelektrana</a:t>
            </a:r>
            <a:r>
              <a:rPr lang="en-US" sz="1800" dirty="0"/>
              <a:t>? </a:t>
            </a:r>
            <a:r>
              <a:rPr lang="en-US" sz="1800" dirty="0" err="1"/>
              <a:t>Koje</a:t>
            </a:r>
            <a:r>
              <a:rPr lang="en-US" sz="1800" dirty="0"/>
              <a:t> </a:t>
            </a:r>
            <a:r>
              <a:rPr lang="en-US" sz="1800" dirty="0" err="1"/>
              <a:t>su</a:t>
            </a:r>
            <a:r>
              <a:rPr lang="en-US" sz="1800" dirty="0"/>
              <a:t> </a:t>
            </a:r>
            <a:r>
              <a:rPr lang="en-US" sz="1800" dirty="0" err="1"/>
              <a:t>granične</a:t>
            </a:r>
            <a:r>
              <a:rPr lang="en-US" sz="1800" dirty="0"/>
              <a:t> </a:t>
            </a:r>
            <a:r>
              <a:rPr lang="en-US" sz="1800" dirty="0" err="1"/>
              <a:t>vrijednosti</a:t>
            </a:r>
            <a:r>
              <a:rPr lang="en-US" sz="1800" dirty="0"/>
              <a:t> </a:t>
            </a:r>
            <a:r>
              <a:rPr lang="en-US" sz="1800" dirty="0" err="1"/>
              <a:t>pomenutih</a:t>
            </a:r>
            <a:r>
              <a:rPr lang="en-US" sz="1800" dirty="0"/>
              <a:t> </a:t>
            </a:r>
            <a:r>
              <a:rPr lang="en-US" sz="1800" dirty="0" err="1" smtClean="0"/>
              <a:t>parametara</a:t>
            </a:r>
            <a:r>
              <a:rPr lang="en-US" sz="1800" dirty="0" smtClean="0"/>
              <a:t> </a:t>
            </a:r>
            <a:r>
              <a:rPr lang="en-US" sz="1800" dirty="0"/>
              <a:t>da </a:t>
            </a:r>
            <a:r>
              <a:rPr lang="bs-Latn-BA" sz="1800" dirty="0" smtClean="0"/>
              <a:t>bi </a:t>
            </a:r>
            <a:r>
              <a:rPr lang="en-US" sz="1800" dirty="0" smtClean="0"/>
              <a:t> </a:t>
            </a:r>
            <a:r>
              <a:rPr lang="en-US" sz="1800" dirty="0"/>
              <a:t>se </a:t>
            </a:r>
            <a:r>
              <a:rPr lang="en-US" sz="1800" dirty="0" err="1"/>
              <a:t>projekat</a:t>
            </a:r>
            <a:r>
              <a:rPr lang="en-US" sz="1800" dirty="0"/>
              <a:t> </a:t>
            </a:r>
            <a:r>
              <a:rPr lang="en-US" sz="1800" dirty="0" err="1"/>
              <a:t>ocijenio</a:t>
            </a:r>
            <a:r>
              <a:rPr lang="en-US" sz="1800" dirty="0"/>
              <a:t> </a:t>
            </a:r>
            <a:r>
              <a:rPr lang="en-US" sz="1800" dirty="0" err="1"/>
              <a:t>kao</a:t>
            </a:r>
            <a:r>
              <a:rPr lang="en-US" sz="1800" dirty="0"/>
              <a:t> </a:t>
            </a:r>
            <a:r>
              <a:rPr lang="en-US" sz="1800" dirty="0" err="1"/>
              <a:t>isplativ</a:t>
            </a:r>
            <a:r>
              <a:rPr lang="en-US" sz="1800" dirty="0" smtClean="0"/>
              <a:t>?</a:t>
            </a:r>
            <a:endParaRPr lang="bs-Latn-BA" sz="1800" dirty="0" smtClean="0"/>
          </a:p>
          <a:p>
            <a:pPr>
              <a:buFont typeface="Wingdings" panose="05000000000000000000" pitchFamily="2" charset="2"/>
              <a:buChar char="v"/>
            </a:pPr>
            <a:r>
              <a:rPr lang="bs-Latn-BA" sz="1800" dirty="0" smtClean="0"/>
              <a:t>Informacije vezane za tržišnu-finansijsku ocjenu projekta, genaralno pošto ocjena rentabilnosti ovih projekata zavisi o ključnim faktorima vezanim za visinu investicionih ulaganja, obim proizvodnje, cijenu električne energije, troškove kapitala, troškove rizika zemlje, </a:t>
            </a:r>
          </a:p>
          <a:p>
            <a:pPr>
              <a:buFont typeface="Wingdings" panose="05000000000000000000" pitchFamily="2" charset="2"/>
              <a:buChar char="v"/>
            </a:pPr>
            <a:r>
              <a:rPr lang="bs-Latn-BA" sz="1800" dirty="0" smtClean="0"/>
              <a:t>Prema Studiji energteskog sektora BiH, granična vrijednost za prihvatljivost ovih projekata je 7%, </a:t>
            </a:r>
          </a:p>
          <a:p>
            <a:pPr>
              <a:buFont typeface="Wingdings" panose="05000000000000000000" pitchFamily="2" charset="2"/>
              <a:buChar char="v"/>
            </a:pPr>
            <a:r>
              <a:rPr lang="bs-Latn-BA" sz="1800" dirty="0"/>
              <a:t>Z</a:t>
            </a:r>
            <a:r>
              <a:rPr lang="bs-Latn-BA" sz="1800" dirty="0" smtClean="0"/>
              <a:t>a društvenu ocjenu prema studijama uzima se diskontana stopa od 8%, na bazi procjene konsultanskih kuća PÖRY, FICHTNER, vezana za investicione projekte hidrolektrana.</a:t>
            </a:r>
            <a:endParaRPr lang="bs-Latn-BA" sz="1800" dirty="0"/>
          </a:p>
        </p:txBody>
      </p:sp>
      <p:sp>
        <p:nvSpPr>
          <p:cNvPr id="11" name="Line 5"/>
          <p:cNvSpPr>
            <a:spLocks noChangeShapeType="1"/>
          </p:cNvSpPr>
          <p:nvPr/>
        </p:nvSpPr>
        <p:spPr bwMode="auto">
          <a:xfrm>
            <a:off x="323528" y="1124744"/>
            <a:ext cx="8461697" cy="0"/>
          </a:xfrm>
          <a:prstGeom prst="line">
            <a:avLst/>
          </a:prstGeom>
          <a:noFill/>
          <a:ln w="19050">
            <a:solidFill>
              <a:srgbClr val="008000"/>
            </a:solidFill>
            <a:round/>
            <a:headEnd/>
            <a:tailEnd/>
          </a:ln>
        </p:spPr>
        <p:txBody>
          <a:bodyPr/>
          <a:lstStyle/>
          <a:p>
            <a:endParaRPr lang="hr-HR"/>
          </a:p>
        </p:txBody>
      </p:sp>
      <p:sp>
        <p:nvSpPr>
          <p:cNvPr id="12" name="Slide Number Placeholder 11"/>
          <p:cNvSpPr>
            <a:spLocks noGrp="1"/>
          </p:cNvSpPr>
          <p:nvPr>
            <p:ph type="sldNum" sz="quarter" idx="12"/>
          </p:nvPr>
        </p:nvSpPr>
        <p:spPr/>
        <p:txBody>
          <a:bodyPr/>
          <a:lstStyle/>
          <a:p>
            <a:pPr>
              <a:defRPr/>
            </a:pPr>
            <a:fld id="{A8FF3AB4-ADF5-423E-B76C-B5D64FCD835B}" type="slidenum">
              <a:rPr lang="hr-HR" smtClean="0"/>
              <a:pPr>
                <a:defRPr/>
              </a:pPr>
              <a:t>11</a:t>
            </a:fld>
            <a:endParaRPr lang="hr-HR"/>
          </a:p>
        </p:txBody>
      </p:sp>
      <p:pic>
        <p:nvPicPr>
          <p:cNvPr id="1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4209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000" dirty="0" smtClean="0"/>
              <a:t>Pitanja recenzenata za diskusiju</a:t>
            </a:r>
            <a:r>
              <a:rPr lang="hr-HR" dirty="0" smtClean="0"/>
              <a:t>:</a:t>
            </a:r>
            <a:endParaRPr lang="hr-HR" dirty="0"/>
          </a:p>
        </p:txBody>
      </p:sp>
      <p:sp>
        <p:nvSpPr>
          <p:cNvPr id="7" name="Line 5"/>
          <p:cNvSpPr>
            <a:spLocks noChangeShapeType="1"/>
          </p:cNvSpPr>
          <p:nvPr/>
        </p:nvSpPr>
        <p:spPr bwMode="auto">
          <a:xfrm>
            <a:off x="682303" y="6093296"/>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Content Placeholder 8"/>
          <p:cNvSpPr>
            <a:spLocks noGrp="1"/>
          </p:cNvSpPr>
          <p:nvPr>
            <p:ph idx="1"/>
          </p:nvPr>
        </p:nvSpPr>
        <p:spPr>
          <a:xfrm>
            <a:off x="439576" y="1254196"/>
            <a:ext cx="8229600" cy="4525963"/>
          </a:xfrm>
        </p:spPr>
        <p:txBody>
          <a:bodyPr/>
          <a:lstStyle/>
          <a:p>
            <a:pPr>
              <a:buFont typeface="Wingdings" panose="05000000000000000000" pitchFamily="2" charset="2"/>
              <a:buChar char="v"/>
            </a:pPr>
            <a:r>
              <a:rPr lang="en-US" dirty="0"/>
              <a:t>    </a:t>
            </a:r>
            <a:r>
              <a:rPr lang="en-US" sz="1800" b="1" dirty="0" smtClean="0"/>
              <a:t>Da </a:t>
            </a:r>
            <a:r>
              <a:rPr lang="en-US" sz="1800" b="1" dirty="0"/>
              <a:t>li </a:t>
            </a:r>
            <a:r>
              <a:rPr lang="en-US" sz="1800" b="1" dirty="0" err="1"/>
              <a:t>postoji</a:t>
            </a:r>
            <a:r>
              <a:rPr lang="en-US" sz="1800" b="1" dirty="0"/>
              <a:t> </a:t>
            </a:r>
            <a:r>
              <a:rPr lang="en-US" sz="1800" b="1" dirty="0" err="1"/>
              <a:t>razlika</a:t>
            </a:r>
            <a:r>
              <a:rPr lang="en-US" sz="1800" b="1" dirty="0"/>
              <a:t> u </a:t>
            </a:r>
            <a:r>
              <a:rPr lang="en-US" sz="1800" b="1" dirty="0" err="1"/>
              <a:t>pristupu</a:t>
            </a:r>
            <a:r>
              <a:rPr lang="en-US" sz="1800" b="1" dirty="0"/>
              <a:t> </a:t>
            </a:r>
            <a:r>
              <a:rPr lang="en-US" sz="1800" b="1" dirty="0" err="1"/>
              <a:t>prilikom</a:t>
            </a:r>
            <a:r>
              <a:rPr lang="en-US" sz="1800" b="1" dirty="0"/>
              <a:t> </a:t>
            </a:r>
            <a:r>
              <a:rPr lang="en-US" sz="1800" b="1" dirty="0" err="1"/>
              <a:t>ekonomske</a:t>
            </a:r>
            <a:r>
              <a:rPr lang="en-US" sz="1800" b="1" dirty="0"/>
              <a:t> </a:t>
            </a:r>
            <a:r>
              <a:rPr lang="en-US" sz="1800" b="1" dirty="0" err="1"/>
              <a:t>analize</a:t>
            </a:r>
            <a:r>
              <a:rPr lang="en-US" sz="1800" b="1" dirty="0"/>
              <a:t> </a:t>
            </a:r>
            <a:r>
              <a:rPr lang="en-US" sz="1800" b="1" dirty="0" err="1"/>
              <a:t>kvaliteta</a:t>
            </a:r>
            <a:r>
              <a:rPr lang="en-US" sz="1800" b="1" dirty="0"/>
              <a:t> </a:t>
            </a:r>
            <a:r>
              <a:rPr lang="en-US" sz="1800" b="1" dirty="0" err="1"/>
              <a:t>projekta</a:t>
            </a:r>
            <a:r>
              <a:rPr lang="en-US" sz="1800" b="1" dirty="0"/>
              <a:t> </a:t>
            </a:r>
            <a:r>
              <a:rPr lang="en-US" sz="1800" b="1" dirty="0" err="1"/>
              <a:t>hidroelektrane</a:t>
            </a:r>
            <a:r>
              <a:rPr lang="en-US" sz="1800" b="1" dirty="0"/>
              <a:t> u </a:t>
            </a:r>
            <a:r>
              <a:rPr lang="en-US" sz="1800" b="1" dirty="0" err="1"/>
              <a:t>zavisnosti</a:t>
            </a:r>
            <a:r>
              <a:rPr lang="en-US" sz="1800" b="1" dirty="0"/>
              <a:t> od toga da li se </a:t>
            </a:r>
            <a:r>
              <a:rPr lang="en-US" sz="1800" b="1" dirty="0" err="1"/>
              <a:t>radi</a:t>
            </a:r>
            <a:r>
              <a:rPr lang="en-US" sz="1800" b="1" dirty="0"/>
              <a:t> o </a:t>
            </a:r>
            <a:r>
              <a:rPr lang="en-US" sz="1800" b="1" dirty="0" err="1"/>
              <a:t>konvencionalnoj</a:t>
            </a:r>
            <a:r>
              <a:rPr lang="en-US" sz="1800" b="1" dirty="0"/>
              <a:t> </a:t>
            </a:r>
            <a:r>
              <a:rPr lang="en-US" sz="1800" b="1" dirty="0" err="1"/>
              <a:t>hidroelektrani</a:t>
            </a:r>
            <a:r>
              <a:rPr lang="en-US" sz="1800" b="1" dirty="0"/>
              <a:t> (</a:t>
            </a:r>
            <a:r>
              <a:rPr lang="en-US" sz="1800" b="1" dirty="0" err="1"/>
              <a:t>centralizovani</a:t>
            </a:r>
            <a:r>
              <a:rPr lang="en-US" sz="1800" b="1" dirty="0"/>
              <a:t> </a:t>
            </a:r>
            <a:r>
              <a:rPr lang="en-US" sz="1800" b="1" dirty="0" err="1" smtClean="0"/>
              <a:t>izvor</a:t>
            </a:r>
            <a:r>
              <a:rPr lang="en-US" sz="1800" b="1" dirty="0"/>
              <a:t>) </a:t>
            </a:r>
            <a:r>
              <a:rPr lang="en-US" sz="1800" b="1" dirty="0" err="1"/>
              <a:t>ili</a:t>
            </a:r>
            <a:r>
              <a:rPr lang="en-US" sz="1800" b="1" dirty="0"/>
              <a:t> </a:t>
            </a:r>
            <a:r>
              <a:rPr lang="en-US" sz="1800" b="1" dirty="0" err="1"/>
              <a:t>maloj</a:t>
            </a:r>
            <a:r>
              <a:rPr lang="en-US" sz="1800" b="1" dirty="0"/>
              <a:t> (</a:t>
            </a:r>
            <a:r>
              <a:rPr lang="en-US" sz="1800" b="1" dirty="0" err="1"/>
              <a:t>mikro</a:t>
            </a:r>
            <a:r>
              <a:rPr lang="en-US" sz="1800" b="1" dirty="0"/>
              <a:t>) </a:t>
            </a:r>
            <a:r>
              <a:rPr lang="en-US" sz="1800" b="1" dirty="0" err="1"/>
              <a:t>hidroelektrani</a:t>
            </a:r>
            <a:r>
              <a:rPr lang="en-US" sz="1800" dirty="0" smtClean="0"/>
              <a:t>?</a:t>
            </a:r>
            <a:endParaRPr lang="bs-Latn-BA" sz="1800" dirty="0" smtClean="0"/>
          </a:p>
          <a:p>
            <a:pPr>
              <a:buFont typeface="Wingdings" panose="05000000000000000000" pitchFamily="2" charset="2"/>
              <a:buChar char="v"/>
            </a:pPr>
            <a:r>
              <a:rPr lang="bs-Latn-BA" sz="1800" dirty="0" smtClean="0"/>
              <a:t>Ekonomska analiza sa tržišno-finansijskog i društveno ekonomskog apspekta ima metodološki identičan pristup, ali postoji razlike u identifikaciji troškova i koristi projekta.</a:t>
            </a:r>
          </a:p>
          <a:p>
            <a:pPr>
              <a:buFont typeface="Wingdings" panose="05000000000000000000" pitchFamily="2" charset="2"/>
              <a:buChar char="v"/>
            </a:pPr>
            <a:r>
              <a:rPr lang="bs-Latn-BA" sz="1800" dirty="0" smtClean="0"/>
              <a:t>Kod ocjene ovih projekata sa aspekta investitora ocjenjuje se finansijska održivost projekata, koristeći identične metode, samo su vrijednosti u smislu visine investicija, količini obezbjeđenja finansijskih sredstava, u sektoru malih HE imamo i grantovane cijene za period od 10 godina, u domenu velikih hidroelektrana sa ekonomskog aspekta razlika je u većim socio-ekološkim troškovima, koji uključuju troškove  raseljavanje stanovništva na lokalitetu izgradnje elektrana, izgradnja lokalnih puteva, mogućnost ugrožavanja kulturnih vrijednosti i drugo, što su dodatni troškovi investicije.</a:t>
            </a:r>
            <a:endParaRPr lang="bs-Latn-BA" sz="1800" dirty="0"/>
          </a:p>
        </p:txBody>
      </p:sp>
      <p:sp>
        <p:nvSpPr>
          <p:cNvPr id="11" name="Line 5"/>
          <p:cNvSpPr>
            <a:spLocks noChangeShapeType="1"/>
          </p:cNvSpPr>
          <p:nvPr/>
        </p:nvSpPr>
        <p:spPr bwMode="auto">
          <a:xfrm>
            <a:off x="323528" y="1124744"/>
            <a:ext cx="8461697" cy="0"/>
          </a:xfrm>
          <a:prstGeom prst="line">
            <a:avLst/>
          </a:prstGeom>
          <a:noFill/>
          <a:ln w="19050">
            <a:solidFill>
              <a:srgbClr val="008000"/>
            </a:solidFill>
            <a:round/>
            <a:headEnd/>
            <a:tailEnd/>
          </a:ln>
        </p:spPr>
        <p:txBody>
          <a:bodyPr/>
          <a:lstStyle/>
          <a:p>
            <a:endParaRPr lang="hr-HR"/>
          </a:p>
        </p:txBody>
      </p:sp>
      <p:sp>
        <p:nvSpPr>
          <p:cNvPr id="12" name="Slide Number Placeholder 11"/>
          <p:cNvSpPr>
            <a:spLocks noGrp="1"/>
          </p:cNvSpPr>
          <p:nvPr>
            <p:ph type="sldNum" sz="quarter" idx="12"/>
          </p:nvPr>
        </p:nvSpPr>
        <p:spPr/>
        <p:txBody>
          <a:bodyPr/>
          <a:lstStyle/>
          <a:p>
            <a:pPr>
              <a:defRPr/>
            </a:pPr>
            <a:fld id="{A8FF3AB4-ADF5-423E-B76C-B5D64FCD835B}" type="slidenum">
              <a:rPr lang="hr-HR" smtClean="0"/>
              <a:pPr>
                <a:defRPr/>
              </a:pPr>
              <a:t>12</a:t>
            </a:fld>
            <a:endParaRPr lang="hr-HR"/>
          </a:p>
        </p:txBody>
      </p:sp>
      <p:pic>
        <p:nvPicPr>
          <p:cNvPr id="1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8017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hr-HR" sz="4000" b="1" dirty="0" smtClean="0"/>
              <a:t>Sadržaj</a:t>
            </a:r>
            <a:endParaRPr lang="hr-HR" sz="4000" b="1" dirty="0"/>
          </a:p>
        </p:txBody>
      </p:sp>
      <p:sp>
        <p:nvSpPr>
          <p:cNvPr id="3" name="Content Placeholder 2"/>
          <p:cNvSpPr>
            <a:spLocks noGrp="1"/>
          </p:cNvSpPr>
          <p:nvPr>
            <p:ph idx="1"/>
          </p:nvPr>
        </p:nvSpPr>
        <p:spPr>
          <a:xfrm>
            <a:off x="421953" y="1268760"/>
            <a:ext cx="8363272" cy="4525963"/>
          </a:xfrm>
        </p:spPr>
        <p:txBody>
          <a:bodyPr/>
          <a:lstStyle/>
          <a:p>
            <a:pPr algn="just">
              <a:buFont typeface="Wingdings" pitchFamily="2" charset="2"/>
              <a:buChar char="Ø"/>
            </a:pPr>
            <a:r>
              <a:rPr lang="hr-HR" sz="3000" dirty="0" smtClean="0"/>
              <a:t>Uvod</a:t>
            </a:r>
          </a:p>
          <a:p>
            <a:pPr algn="just">
              <a:buFont typeface="Wingdings" pitchFamily="2" charset="2"/>
              <a:buChar char="Ø"/>
            </a:pPr>
            <a:r>
              <a:rPr lang="hr-HR" sz="3000" dirty="0" smtClean="0"/>
              <a:t>Tržišno-finansijska i društveno-ekonomska ocjena efikasnosti investicionih projekata</a:t>
            </a:r>
          </a:p>
          <a:p>
            <a:pPr algn="just">
              <a:buFont typeface="Wingdings" pitchFamily="2" charset="2"/>
              <a:buChar char="Ø"/>
            </a:pPr>
            <a:r>
              <a:rPr lang="sr-Latn-CS" sz="3000" dirty="0" smtClean="0"/>
              <a:t>Metode za ocjenu efikasnosti projekata</a:t>
            </a:r>
          </a:p>
          <a:p>
            <a:pPr algn="just">
              <a:buFont typeface="Wingdings" pitchFamily="2" charset="2"/>
              <a:buChar char="Ø"/>
            </a:pPr>
            <a:r>
              <a:rPr lang="sr-Latn-CS" sz="3000" dirty="0" smtClean="0"/>
              <a:t>Postupak analize troškova i koristi</a:t>
            </a:r>
          </a:p>
          <a:p>
            <a:pPr algn="just">
              <a:buFont typeface="Wingdings" pitchFamily="2" charset="2"/>
              <a:buChar char="Ø"/>
            </a:pPr>
            <a:r>
              <a:rPr lang="sr-Latn-CS" sz="3000" dirty="0" smtClean="0"/>
              <a:t>Efekti investicije u hidroelektrane na ekonomski rast i razvoj Bosne i Hercegovine</a:t>
            </a:r>
          </a:p>
          <a:p>
            <a:pPr algn="just">
              <a:buFont typeface="Wingdings" pitchFamily="2" charset="2"/>
              <a:buChar char="Ø"/>
            </a:pPr>
            <a:r>
              <a:rPr lang="sr-Latn-CS" sz="3000" dirty="0" smtClean="0"/>
              <a:t>Zaključci</a:t>
            </a:r>
            <a:r>
              <a:rPr lang="hr-HR" sz="3000" dirty="0" smtClean="0"/>
              <a:t> </a:t>
            </a:r>
          </a:p>
          <a:p>
            <a:pPr algn="just">
              <a:buFont typeface="Wingdings" pitchFamily="2" charset="2"/>
              <a:buChar char="Ø"/>
            </a:pPr>
            <a:endParaRPr lang="hr-HR" sz="3000" dirty="0"/>
          </a:p>
        </p:txBody>
      </p:sp>
      <p:sp>
        <p:nvSpPr>
          <p:cNvPr id="4" name="Slide Number Placeholder 3"/>
          <p:cNvSpPr>
            <a:spLocks noGrp="1"/>
          </p:cNvSpPr>
          <p:nvPr>
            <p:ph type="sldNum" sz="quarter" idx="12"/>
          </p:nvPr>
        </p:nvSpPr>
        <p:spPr/>
        <p:txBody>
          <a:bodyPr/>
          <a:lstStyle/>
          <a:p>
            <a:pPr>
              <a:defRPr/>
            </a:pPr>
            <a:fld id="{A8FF3AB4-ADF5-423E-B76C-B5D64FCD835B}" type="slidenum">
              <a:rPr lang="hr-HR" smtClean="0"/>
              <a:pPr>
                <a:defRPr/>
              </a:pPr>
              <a:t>2</a:t>
            </a:fld>
            <a:endParaRPr lang="hr-HR"/>
          </a:p>
        </p:txBody>
      </p:sp>
      <p:sp>
        <p:nvSpPr>
          <p:cNvPr id="5" name="Line 5"/>
          <p:cNvSpPr>
            <a:spLocks noChangeShapeType="1"/>
          </p:cNvSpPr>
          <p:nvPr/>
        </p:nvSpPr>
        <p:spPr bwMode="auto">
          <a:xfrm>
            <a:off x="358775" y="1052736"/>
            <a:ext cx="8785225" cy="0"/>
          </a:xfrm>
          <a:prstGeom prst="line">
            <a:avLst/>
          </a:prstGeom>
          <a:noFill/>
          <a:ln w="19050">
            <a:solidFill>
              <a:srgbClr val="008000"/>
            </a:solidFill>
            <a:round/>
            <a:headEnd/>
            <a:tailEnd/>
          </a:ln>
        </p:spPr>
        <p:txBody>
          <a:bodyPr/>
          <a:lstStyle/>
          <a:p>
            <a:endParaRPr lang="hr-HR"/>
          </a:p>
        </p:txBody>
      </p:sp>
      <p:sp>
        <p:nvSpPr>
          <p:cNvPr id="6" name="Line 5"/>
          <p:cNvSpPr>
            <a:spLocks noChangeShapeType="1"/>
          </p:cNvSpPr>
          <p:nvPr/>
        </p:nvSpPr>
        <p:spPr bwMode="auto">
          <a:xfrm>
            <a:off x="0" y="5949280"/>
            <a:ext cx="8785225" cy="0"/>
          </a:xfrm>
          <a:prstGeom prst="line">
            <a:avLst/>
          </a:prstGeom>
          <a:noFill/>
          <a:ln w="19050">
            <a:solidFill>
              <a:srgbClr val="008000"/>
            </a:solidFill>
            <a:round/>
            <a:headEnd/>
            <a:tailEnd/>
          </a:ln>
        </p:spPr>
        <p:txBody>
          <a:bodyPr/>
          <a:lstStyle/>
          <a:p>
            <a:endParaRPr lang="hr-HR"/>
          </a:p>
        </p:txBody>
      </p:sp>
      <p:sp>
        <p:nvSpPr>
          <p:cNvPr id="9" name="Text Box 6"/>
          <p:cNvSpPr txBox="1">
            <a:spLocks noChangeArrowheads="1"/>
          </p:cNvSpPr>
          <p:nvPr/>
        </p:nvSpPr>
        <p:spPr bwMode="auto">
          <a:xfrm>
            <a:off x="1763688" y="6165304"/>
            <a:ext cx="6786562" cy="584775"/>
          </a:xfrm>
          <a:prstGeom prst="rect">
            <a:avLst/>
          </a:prstGeom>
          <a:noFill/>
          <a:ln w="9525" algn="ctr">
            <a:noFill/>
            <a:miter lim="800000"/>
            <a:headEnd/>
            <a:tailEnd/>
          </a:ln>
        </p:spPr>
        <p:txBody>
          <a:bodyPr>
            <a:spAutoFit/>
          </a:bodyPr>
          <a:lstStyle/>
          <a:p>
            <a:pPr algn="l"/>
            <a:r>
              <a:rPr lang="hr-HR" sz="1600" b="1" dirty="0" smtClean="0">
                <a:solidFill>
                  <a:srgbClr val="40904D"/>
                </a:solidFill>
              </a:rPr>
              <a:t>4</a:t>
            </a:r>
            <a:r>
              <a:rPr lang="hr-HR" sz="1600" b="1" dirty="0">
                <a:solidFill>
                  <a:srgbClr val="40904D"/>
                </a:solidFill>
              </a:rPr>
              <a:t>. savjetovanje CG CIGRÉ</a:t>
            </a:r>
            <a:r>
              <a:rPr lang="hr-HR" sz="1600" b="1" dirty="0">
                <a:solidFill>
                  <a:srgbClr val="40904D"/>
                </a:solidFill>
                <a:cs typeface="Arial" charset="0"/>
              </a:rPr>
              <a:t>, Herceg Novi, 11. - 14. maja 2015.</a:t>
            </a:r>
          </a:p>
          <a:p>
            <a:pPr algn="l"/>
            <a:endParaRPr lang="hr-HR" sz="1600" b="1" dirty="0">
              <a:solidFill>
                <a:srgbClr val="40904D"/>
              </a:solidFill>
              <a:cs typeface="Arial" charset="0"/>
            </a:endParaRPr>
          </a:p>
        </p:txBody>
      </p:sp>
      <p:pic>
        <p:nvPicPr>
          <p:cNvPr id="205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66" y="5949280"/>
            <a:ext cx="1512887" cy="86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678"/>
            <a:ext cx="8229600" cy="778098"/>
          </a:xfrm>
        </p:spPr>
        <p:txBody>
          <a:bodyPr/>
          <a:lstStyle/>
          <a:p>
            <a:r>
              <a:rPr lang="hr-HR" sz="3600" b="1" dirty="0" smtClean="0"/>
              <a:t>Metodološki pristup analizi troškova i koristi </a:t>
            </a:r>
            <a:endParaRPr lang="hr-HR" sz="3600" b="1" dirty="0"/>
          </a:p>
        </p:txBody>
      </p:sp>
      <p:sp>
        <p:nvSpPr>
          <p:cNvPr id="3" name="Content Placeholder 2"/>
          <p:cNvSpPr>
            <a:spLocks noGrp="1"/>
          </p:cNvSpPr>
          <p:nvPr>
            <p:ph idx="1"/>
          </p:nvPr>
        </p:nvSpPr>
        <p:spPr>
          <a:xfrm>
            <a:off x="421953" y="1204666"/>
            <a:ext cx="8363272" cy="4525963"/>
          </a:xfrm>
        </p:spPr>
        <p:txBody>
          <a:bodyPr/>
          <a:lstStyle/>
          <a:p>
            <a:pPr algn="just">
              <a:buFont typeface="Wingdings" pitchFamily="2" charset="2"/>
              <a:buChar char="Ø"/>
            </a:pPr>
            <a:r>
              <a:rPr lang="hr-HR" sz="2800" dirty="0" smtClean="0"/>
              <a:t>Definisanje kriterija ocjene</a:t>
            </a:r>
          </a:p>
          <a:p>
            <a:pPr algn="just">
              <a:buFont typeface="Wingdings" pitchFamily="2" charset="2"/>
              <a:buChar char="Ø"/>
            </a:pPr>
            <a:r>
              <a:rPr lang="hr-HR" sz="2800" dirty="0" smtClean="0"/>
              <a:t>Izradu dokumentacijsko-informacijske osnove  za primjenu metoda ocjene</a:t>
            </a:r>
          </a:p>
          <a:p>
            <a:pPr algn="just">
              <a:buFont typeface="Wingdings" pitchFamily="2" charset="2"/>
              <a:buChar char="Ø"/>
            </a:pPr>
            <a:r>
              <a:rPr lang="hr-HR" sz="2800" dirty="0" smtClean="0"/>
              <a:t>Izbor kvantitativno-analitičkih metoda koje služe za izvođenje analize   </a:t>
            </a:r>
          </a:p>
          <a:p>
            <a:pPr algn="just">
              <a:buFont typeface="Wingdings" pitchFamily="2" charset="2"/>
              <a:buChar char="Ø"/>
            </a:pPr>
            <a:r>
              <a:rPr lang="hr-HR" sz="2800" dirty="0" smtClean="0"/>
              <a:t>Primjena metoda u cilju ocjene apsolutne efikasnosti projekta</a:t>
            </a:r>
          </a:p>
          <a:p>
            <a:pPr algn="just">
              <a:buFont typeface="Wingdings" pitchFamily="2" charset="2"/>
              <a:buChar char="Ø"/>
            </a:pPr>
            <a:r>
              <a:rPr lang="sr-Latn-CS" sz="2800" dirty="0" smtClean="0"/>
              <a:t>Primjena metoda </a:t>
            </a:r>
            <a:r>
              <a:rPr lang="sr-Latn-CS" sz="2800" smtClean="0"/>
              <a:t>u cilju ocjene </a:t>
            </a:r>
            <a:r>
              <a:rPr lang="sr-Latn-CS" sz="2800" dirty="0" smtClean="0"/>
              <a:t>relativne </a:t>
            </a:r>
            <a:r>
              <a:rPr lang="sr-Latn-CS" sz="2800" smtClean="0"/>
              <a:t>efikasnosti projekta</a:t>
            </a:r>
            <a:endParaRPr lang="sr-Latn-CS" sz="2800" dirty="0" smtClean="0"/>
          </a:p>
          <a:p>
            <a:pPr algn="just">
              <a:buFont typeface="Wingdings" pitchFamily="2" charset="2"/>
              <a:buChar char="Ø"/>
            </a:pPr>
            <a:r>
              <a:rPr lang="sr-Latn-CS" sz="2800" dirty="0" smtClean="0"/>
              <a:t>Analiza rizika neostvarenja projekta</a:t>
            </a:r>
            <a:endParaRPr lang="hr-HR" sz="2800" dirty="0"/>
          </a:p>
        </p:txBody>
      </p:sp>
      <p:sp>
        <p:nvSpPr>
          <p:cNvPr id="4" name="Slide Number Placeholder 3"/>
          <p:cNvSpPr>
            <a:spLocks noGrp="1"/>
          </p:cNvSpPr>
          <p:nvPr>
            <p:ph type="sldNum" sz="quarter" idx="12"/>
          </p:nvPr>
        </p:nvSpPr>
        <p:spPr/>
        <p:txBody>
          <a:bodyPr/>
          <a:lstStyle/>
          <a:p>
            <a:pPr>
              <a:defRPr/>
            </a:pPr>
            <a:fld id="{A8FF3AB4-ADF5-423E-B76C-B5D64FCD835B}" type="slidenum">
              <a:rPr lang="hr-HR" smtClean="0"/>
              <a:pPr>
                <a:defRPr/>
              </a:pPr>
              <a:t>3</a:t>
            </a:fld>
            <a:endParaRPr lang="hr-HR"/>
          </a:p>
        </p:txBody>
      </p:sp>
      <p:sp>
        <p:nvSpPr>
          <p:cNvPr id="5" name="Line 5"/>
          <p:cNvSpPr>
            <a:spLocks noChangeShapeType="1"/>
          </p:cNvSpPr>
          <p:nvPr/>
        </p:nvSpPr>
        <p:spPr bwMode="auto">
          <a:xfrm>
            <a:off x="358775" y="1124744"/>
            <a:ext cx="8785225" cy="0"/>
          </a:xfrm>
          <a:prstGeom prst="line">
            <a:avLst/>
          </a:prstGeom>
          <a:noFill/>
          <a:ln w="19050">
            <a:solidFill>
              <a:srgbClr val="008000"/>
            </a:solidFill>
            <a:round/>
            <a:headEnd/>
            <a:tailEnd/>
          </a:ln>
        </p:spPr>
        <p:txBody>
          <a:bodyPr/>
          <a:lstStyle/>
          <a:p>
            <a:endParaRPr lang="hr-HR" dirty="0"/>
          </a:p>
        </p:txBody>
      </p:sp>
      <p:sp>
        <p:nvSpPr>
          <p:cNvPr id="6" name="Line 5"/>
          <p:cNvSpPr>
            <a:spLocks noChangeShapeType="1"/>
          </p:cNvSpPr>
          <p:nvPr/>
        </p:nvSpPr>
        <p:spPr bwMode="auto">
          <a:xfrm>
            <a:off x="0" y="5949280"/>
            <a:ext cx="8785225" cy="0"/>
          </a:xfrm>
          <a:prstGeom prst="line">
            <a:avLst/>
          </a:prstGeom>
          <a:noFill/>
          <a:ln w="19050">
            <a:solidFill>
              <a:srgbClr val="008000"/>
            </a:solidFill>
            <a:round/>
            <a:headEnd/>
            <a:tailEnd/>
          </a:ln>
        </p:spPr>
        <p:txBody>
          <a:bodyPr/>
          <a:lstStyle/>
          <a:p>
            <a:endParaRPr lang="hr-HR"/>
          </a:p>
        </p:txBody>
      </p:sp>
      <p:sp>
        <p:nvSpPr>
          <p:cNvPr id="9" name="Text Box 6"/>
          <p:cNvSpPr txBox="1">
            <a:spLocks noChangeArrowheads="1"/>
          </p:cNvSpPr>
          <p:nvPr/>
        </p:nvSpPr>
        <p:spPr bwMode="auto">
          <a:xfrm>
            <a:off x="1763688" y="6165304"/>
            <a:ext cx="6786562" cy="584775"/>
          </a:xfrm>
          <a:prstGeom prst="rect">
            <a:avLst/>
          </a:prstGeom>
          <a:noFill/>
          <a:ln w="9525" algn="ctr">
            <a:noFill/>
            <a:miter lim="800000"/>
            <a:headEnd/>
            <a:tailEnd/>
          </a:ln>
        </p:spPr>
        <p:txBody>
          <a:bodyPr>
            <a:spAutoFit/>
          </a:bodyPr>
          <a:lstStyle/>
          <a:p>
            <a:pPr algn="l"/>
            <a:r>
              <a:rPr lang="hr-HR" sz="1600" b="1" dirty="0" smtClean="0">
                <a:solidFill>
                  <a:srgbClr val="40904D"/>
                </a:solidFill>
              </a:rPr>
              <a:t>4</a:t>
            </a:r>
            <a:r>
              <a:rPr lang="hr-HR" sz="1600" b="1" dirty="0">
                <a:solidFill>
                  <a:srgbClr val="40904D"/>
                </a:solidFill>
              </a:rPr>
              <a:t>. savjetovanje CG CIGRÉ</a:t>
            </a:r>
            <a:r>
              <a:rPr lang="hr-HR" sz="1600" b="1" dirty="0">
                <a:solidFill>
                  <a:srgbClr val="40904D"/>
                </a:solidFill>
                <a:cs typeface="Arial" charset="0"/>
              </a:rPr>
              <a:t>, Herceg Novi, 11. - 14. maja 2015.</a:t>
            </a:r>
          </a:p>
          <a:p>
            <a:pPr algn="l"/>
            <a:endParaRPr lang="hr-HR" sz="1600" b="1" dirty="0">
              <a:solidFill>
                <a:srgbClr val="40904D"/>
              </a:solidFill>
              <a:cs typeface="Arial" charset="0"/>
            </a:endParaRPr>
          </a:p>
        </p:txBody>
      </p:sp>
      <p:pic>
        <p:nvPicPr>
          <p:cNvPr id="205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566" y="5949280"/>
            <a:ext cx="1512887" cy="86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4761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008112"/>
          </a:xfrm>
        </p:spPr>
        <p:txBody>
          <a:bodyPr/>
          <a:lstStyle/>
          <a:p>
            <a:r>
              <a:rPr lang="hr-HR" sz="2800" b="1" dirty="0"/>
              <a:t>Tržišno-finansijska i društveno-ekonomska ocjena efikasnosti investicionih projekata</a:t>
            </a:r>
          </a:p>
        </p:txBody>
      </p:sp>
      <p:sp>
        <p:nvSpPr>
          <p:cNvPr id="3" name="Content Placeholder 2"/>
          <p:cNvSpPr>
            <a:spLocks noGrp="1"/>
          </p:cNvSpPr>
          <p:nvPr>
            <p:ph idx="1"/>
          </p:nvPr>
        </p:nvSpPr>
        <p:spPr>
          <a:xfrm>
            <a:off x="467544" y="1340768"/>
            <a:ext cx="8507288" cy="4525963"/>
          </a:xfrm>
        </p:spPr>
        <p:txBody>
          <a:bodyPr/>
          <a:lstStyle/>
          <a:p>
            <a:pPr eaLnBrk="1" fontAlgn="t" hangingPunct="1"/>
            <a:endParaRPr lang="hr-HR" sz="800" dirty="0" smtClean="0"/>
          </a:p>
          <a:p>
            <a:pPr eaLnBrk="1" fontAlgn="t" hangingPunct="1"/>
            <a:endParaRPr lang="hr-HR" sz="800" dirty="0" smtClean="0"/>
          </a:p>
          <a:p>
            <a:pPr eaLnBrk="1" hangingPunct="1"/>
            <a:endParaRPr lang="hr-HR" sz="100" dirty="0"/>
          </a:p>
        </p:txBody>
      </p:sp>
      <p:sp>
        <p:nvSpPr>
          <p:cNvPr id="7" name="Line 5"/>
          <p:cNvSpPr>
            <a:spLocks noChangeShapeType="1"/>
          </p:cNvSpPr>
          <p:nvPr/>
        </p:nvSpPr>
        <p:spPr bwMode="auto">
          <a:xfrm>
            <a:off x="395536" y="6237312"/>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Line 5"/>
          <p:cNvSpPr>
            <a:spLocks noChangeShapeType="1"/>
          </p:cNvSpPr>
          <p:nvPr/>
        </p:nvSpPr>
        <p:spPr bwMode="auto">
          <a:xfrm>
            <a:off x="395535" y="1268760"/>
            <a:ext cx="8461697" cy="0"/>
          </a:xfrm>
          <a:prstGeom prst="line">
            <a:avLst/>
          </a:prstGeom>
          <a:noFill/>
          <a:ln w="19050">
            <a:solidFill>
              <a:srgbClr val="008000"/>
            </a:solidFill>
            <a:round/>
            <a:headEnd/>
            <a:tailEnd/>
          </a:ln>
        </p:spPr>
        <p:txBody>
          <a:bodyPr/>
          <a:lstStyle/>
          <a:p>
            <a:endParaRPr lang="hr-HR"/>
          </a:p>
        </p:txBody>
      </p:sp>
      <p:sp>
        <p:nvSpPr>
          <p:cNvPr id="10" name="Slide Number Placeholder 9"/>
          <p:cNvSpPr>
            <a:spLocks noGrp="1"/>
          </p:cNvSpPr>
          <p:nvPr>
            <p:ph type="sldNum" sz="quarter" idx="12"/>
          </p:nvPr>
        </p:nvSpPr>
        <p:spPr/>
        <p:txBody>
          <a:bodyPr/>
          <a:lstStyle/>
          <a:p>
            <a:pPr>
              <a:defRPr/>
            </a:pPr>
            <a:fld id="{A8FF3AB4-ADF5-423E-B76C-B5D64FCD835B}" type="slidenum">
              <a:rPr lang="hr-HR" smtClean="0"/>
              <a:pPr>
                <a:defRPr/>
              </a:pPr>
              <a:t>4</a:t>
            </a:fld>
            <a:endParaRPr lang="hr-HR"/>
          </a:p>
        </p:txBody>
      </p:sp>
      <p:pic>
        <p:nvPicPr>
          <p:cNvPr id="11"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78" y="6154353"/>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Table 14"/>
          <p:cNvGraphicFramePr>
            <a:graphicFrameLocks noGrp="1"/>
          </p:cNvGraphicFramePr>
          <p:nvPr>
            <p:extLst>
              <p:ext uri="{D42A27DB-BD31-4B8C-83A1-F6EECF244321}">
                <p14:modId xmlns:p14="http://schemas.microsoft.com/office/powerpoint/2010/main" val="119472901"/>
              </p:ext>
            </p:extLst>
          </p:nvPr>
        </p:nvGraphicFramePr>
        <p:xfrm>
          <a:off x="899592" y="1422993"/>
          <a:ext cx="6976953" cy="4742311"/>
        </p:xfrm>
        <a:graphic>
          <a:graphicData uri="http://schemas.openxmlformats.org/drawingml/2006/table">
            <a:tbl>
              <a:tblPr firstRow="1" bandRow="1">
                <a:tableStyleId>{5C22544A-7EE6-4342-B048-85BDC9FD1C3A}</a:tableStyleId>
              </a:tblPr>
              <a:tblGrid>
                <a:gridCol w="1795272"/>
                <a:gridCol w="2016224"/>
                <a:gridCol w="3165457"/>
              </a:tblGrid>
              <a:tr h="592014">
                <a:tc>
                  <a:txBody>
                    <a:bodyPr/>
                    <a:lstStyle/>
                    <a:p>
                      <a:pPr>
                        <a:lnSpc>
                          <a:spcPct val="115000"/>
                        </a:lnSpc>
                        <a:spcBef>
                          <a:spcPts val="600"/>
                        </a:spcBef>
                        <a:spcAft>
                          <a:spcPts val="0"/>
                        </a:spcAft>
                      </a:pPr>
                      <a:r>
                        <a:rPr lang="hr-HR" sz="1400" b="1" dirty="0" smtClean="0">
                          <a:solidFill>
                            <a:srgbClr val="000000"/>
                          </a:solidFill>
                          <a:latin typeface="Times New Roman"/>
                          <a:ea typeface="Times New Roman"/>
                          <a:cs typeface="Times New Roman"/>
                        </a:rPr>
                        <a:t>Element ocjene-</a:t>
                      </a:r>
                      <a:endParaRPr lang="hr-HR" sz="14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0"/>
                        </a:spcAft>
                      </a:pPr>
                      <a:r>
                        <a:rPr lang="hr-HR" sz="1400" dirty="0" smtClean="0">
                          <a:solidFill>
                            <a:schemeClr val="tx1"/>
                          </a:solidFill>
                          <a:latin typeface="Times New Roman" pitchFamily="18" charset="0"/>
                          <a:ea typeface="Calibri"/>
                          <a:cs typeface="Times New Roman" pitchFamily="18" charset="0"/>
                        </a:rPr>
                        <a:t>Tržišno-finansijska</a:t>
                      </a:r>
                      <a:r>
                        <a:rPr lang="hr-HR" sz="1400" baseline="0" dirty="0" smtClean="0">
                          <a:solidFill>
                            <a:schemeClr val="tx1"/>
                          </a:solidFill>
                          <a:latin typeface="Times New Roman" pitchFamily="18" charset="0"/>
                          <a:ea typeface="Calibri"/>
                          <a:cs typeface="Times New Roman" pitchFamily="18" charset="0"/>
                        </a:rPr>
                        <a:t> efikasnost</a:t>
                      </a:r>
                      <a:endParaRPr lang="hr-HR" sz="14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Bef>
                          <a:spcPts val="600"/>
                        </a:spcBef>
                        <a:spcAft>
                          <a:spcPts val="0"/>
                        </a:spcAft>
                      </a:pPr>
                      <a:r>
                        <a:rPr lang="hr-HR" sz="1400" dirty="0" smtClean="0">
                          <a:solidFill>
                            <a:schemeClr val="tx1"/>
                          </a:solidFill>
                          <a:latin typeface="Times New Roman" pitchFamily="18" charset="0"/>
                          <a:ea typeface="Calibri"/>
                          <a:cs typeface="Times New Roman" pitchFamily="18" charset="0"/>
                        </a:rPr>
                        <a:t> Društveno</a:t>
                      </a:r>
                      <a:r>
                        <a:rPr lang="hr-HR" sz="1400" baseline="0" dirty="0" smtClean="0">
                          <a:solidFill>
                            <a:schemeClr val="tx1"/>
                          </a:solidFill>
                          <a:latin typeface="Times New Roman" pitchFamily="18" charset="0"/>
                          <a:ea typeface="Calibri"/>
                          <a:cs typeface="Times New Roman" pitchFamily="18" charset="0"/>
                        </a:rPr>
                        <a:t>-ekonomska efikasnost</a:t>
                      </a:r>
                      <a:endParaRPr lang="hr-HR" sz="14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699">
                <a:tc>
                  <a:txBody>
                    <a:bodyPr/>
                    <a:lstStyle/>
                    <a:p>
                      <a:pPr>
                        <a:lnSpc>
                          <a:spcPct val="115000"/>
                        </a:lnSpc>
                        <a:spcBef>
                          <a:spcPts val="600"/>
                        </a:spcBef>
                        <a:spcAft>
                          <a:spcPts val="0"/>
                        </a:spcAft>
                      </a:pPr>
                      <a:r>
                        <a:rPr lang="hr-HR" sz="1400" b="1" i="1" dirty="0" smtClean="0">
                          <a:latin typeface="+mn-lt"/>
                          <a:ea typeface="Calibri"/>
                          <a:cs typeface="Times New Roman"/>
                        </a:rPr>
                        <a:t>Kriterij za ocjenu efikasnosti projekta</a:t>
                      </a:r>
                      <a:endParaRPr lang="hr-HR" sz="1400" b="1"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400" b="1" i="1" dirty="0" smtClean="0">
                          <a:latin typeface="+mn-lt"/>
                          <a:ea typeface="Calibri"/>
                          <a:cs typeface="Times New Roman" pitchFamily="18" charset="0"/>
                        </a:rPr>
                        <a:t>Efekat projekta</a:t>
                      </a:r>
                      <a:r>
                        <a:rPr lang="hr-HR" sz="1400" b="1" i="1" baseline="0" dirty="0" smtClean="0">
                          <a:latin typeface="+mn-lt"/>
                          <a:ea typeface="Calibri"/>
                          <a:cs typeface="Times New Roman" pitchFamily="18" charset="0"/>
                        </a:rPr>
                        <a:t> na dobit</a:t>
                      </a:r>
                      <a:endParaRPr lang="hr-HR" sz="14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400" b="1" i="1" dirty="0" smtClean="0">
                          <a:latin typeface="+mn-lt"/>
                          <a:ea typeface="Calibri"/>
                          <a:cs typeface="Times New Roman" pitchFamily="18" charset="0"/>
                        </a:rPr>
                        <a:t>Učinak projekta na sve ciljeve društveno-ekonomskog razvoja</a:t>
                      </a:r>
                      <a:endParaRPr lang="hr-HR" sz="14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0699">
                <a:tc>
                  <a:txBody>
                    <a:bodyPr/>
                    <a:lstStyle/>
                    <a:p>
                      <a:pPr>
                        <a:lnSpc>
                          <a:spcPct val="115000"/>
                        </a:lnSpc>
                        <a:spcBef>
                          <a:spcPts val="600"/>
                        </a:spcBef>
                        <a:spcAft>
                          <a:spcPts val="0"/>
                        </a:spcAft>
                      </a:pPr>
                      <a:r>
                        <a:rPr lang="hr-HR" sz="1400" b="1" i="1" dirty="0" smtClean="0">
                          <a:latin typeface="+mn-lt"/>
                          <a:ea typeface="Calibri"/>
                          <a:cs typeface="Times New Roman"/>
                        </a:rPr>
                        <a:t>Obim efekata</a:t>
                      </a:r>
                      <a:r>
                        <a:rPr lang="hr-HR" sz="1400" b="1" i="1" baseline="0" dirty="0" smtClean="0">
                          <a:latin typeface="+mn-lt"/>
                          <a:ea typeface="Calibri"/>
                          <a:cs typeface="Times New Roman"/>
                        </a:rPr>
                        <a:t> projekta</a:t>
                      </a:r>
                      <a:endParaRPr lang="hr-HR" sz="1400" b="1"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600"/>
                        </a:spcBef>
                        <a:spcAft>
                          <a:spcPts val="1080"/>
                        </a:spcAft>
                      </a:pPr>
                      <a:r>
                        <a:rPr lang="hr-HR" sz="1400" b="1" i="1" dirty="0" smtClean="0">
                          <a:latin typeface="+mn-lt"/>
                          <a:ea typeface="Times New Roman"/>
                          <a:cs typeface="Times New Roman" pitchFamily="18" charset="0"/>
                        </a:rPr>
                        <a:t>Neposredni efekti projekta</a:t>
                      </a:r>
                      <a:endParaRPr lang="hr-HR" sz="1400" b="1" i="1" dirty="0">
                        <a:latin typeface="+mn-lt"/>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600"/>
                        </a:spcBef>
                        <a:spcAft>
                          <a:spcPts val="1080"/>
                        </a:spcAft>
                      </a:pPr>
                      <a:r>
                        <a:rPr lang="hr-HR" sz="1400" b="1" i="1" dirty="0" smtClean="0">
                          <a:latin typeface="+mn-lt"/>
                          <a:ea typeface="Times New Roman"/>
                          <a:cs typeface="Times New Roman" pitchFamily="18" charset="0"/>
                        </a:rPr>
                        <a:t>Neposredni i posredni efekti projekta</a:t>
                      </a:r>
                      <a:endParaRPr lang="hr-HR" sz="1400" b="1" i="1" dirty="0">
                        <a:latin typeface="+mn-lt"/>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956">
                <a:tc>
                  <a:txBody>
                    <a:bodyPr/>
                    <a:lstStyle/>
                    <a:p>
                      <a:pPr>
                        <a:lnSpc>
                          <a:spcPct val="115000"/>
                        </a:lnSpc>
                        <a:spcBef>
                          <a:spcPts val="600"/>
                        </a:spcBef>
                        <a:spcAft>
                          <a:spcPts val="0"/>
                        </a:spcAft>
                      </a:pPr>
                      <a:r>
                        <a:rPr lang="hr-HR" sz="1400" b="1" i="1" dirty="0" smtClean="0">
                          <a:latin typeface="+mn-lt"/>
                          <a:ea typeface="Calibri"/>
                          <a:cs typeface="Times New Roman"/>
                        </a:rPr>
                        <a:t>Cijene za vrednovanje efekata projekta</a:t>
                      </a:r>
                      <a:endParaRPr lang="hr-HR" sz="1400" b="1"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400" b="1" i="1" dirty="0" smtClean="0">
                          <a:solidFill>
                            <a:srgbClr val="000000"/>
                          </a:solidFill>
                          <a:latin typeface="+mn-lt"/>
                          <a:ea typeface="Times New Roman"/>
                          <a:cs typeface="Times New Roman" pitchFamily="18" charset="0"/>
                        </a:rPr>
                        <a:t>Tržišne cijene inputa i outputa projekta </a:t>
                      </a:r>
                      <a:endParaRPr lang="hr-HR" sz="14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400" b="1" i="1" baseline="0" dirty="0" smtClean="0">
                          <a:solidFill>
                            <a:srgbClr val="000000"/>
                          </a:solidFill>
                          <a:latin typeface="+mn-lt"/>
                          <a:ea typeface="Times New Roman"/>
                          <a:cs typeface="Times New Roman" pitchFamily="18" charset="0"/>
                        </a:rPr>
                        <a:t>Ispravljene cijene inputa i outputa projekta</a:t>
                      </a:r>
                      <a:endParaRPr lang="hr-HR" sz="14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2956">
                <a:tc>
                  <a:txBody>
                    <a:bodyPr/>
                    <a:lstStyle/>
                    <a:p>
                      <a:pPr>
                        <a:lnSpc>
                          <a:spcPct val="115000"/>
                        </a:lnSpc>
                        <a:spcBef>
                          <a:spcPts val="600"/>
                        </a:spcBef>
                        <a:spcAft>
                          <a:spcPts val="0"/>
                        </a:spcAft>
                      </a:pPr>
                      <a:r>
                        <a:rPr lang="hr-HR" sz="1400" b="1" i="1" dirty="0" smtClean="0">
                          <a:latin typeface="+mn-lt"/>
                          <a:ea typeface="Calibri"/>
                          <a:cs typeface="Times New Roman"/>
                        </a:rPr>
                        <a:t>Diskontna stopa donositelja odluke</a:t>
                      </a:r>
                      <a:endParaRPr lang="hr-HR" sz="1400" b="1"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400" b="1" i="1" dirty="0" smtClean="0">
                          <a:latin typeface="+mn-lt"/>
                          <a:ea typeface="Calibri"/>
                          <a:cs typeface="Times New Roman" pitchFamily="18" charset="0"/>
                        </a:rPr>
                        <a:t>Individualna</a:t>
                      </a:r>
                      <a:r>
                        <a:rPr lang="hr-HR" sz="1400" b="1" i="1" baseline="0" dirty="0" smtClean="0">
                          <a:latin typeface="+mn-lt"/>
                          <a:ea typeface="Calibri"/>
                          <a:cs typeface="Times New Roman" pitchFamily="18" charset="0"/>
                        </a:rPr>
                        <a:t> diskontna stopa, zavisi od kamate </a:t>
                      </a:r>
                      <a:r>
                        <a:rPr lang="hr-HR" sz="1400" b="1" i="1" baseline="0" dirty="0" smtClean="0">
                          <a:latin typeface="+mn-lt"/>
                          <a:ea typeface="Calibri"/>
                          <a:cs typeface="Times New Roman" pitchFamily="18" charset="0"/>
                        </a:rPr>
                        <a:t>i cijene </a:t>
                      </a:r>
                      <a:r>
                        <a:rPr lang="hr-HR" sz="1400" b="1" i="1" baseline="0" dirty="0" smtClean="0">
                          <a:latin typeface="+mn-lt"/>
                          <a:ea typeface="Calibri"/>
                          <a:cs typeface="Times New Roman" pitchFamily="18" charset="0"/>
                        </a:rPr>
                        <a:t>vlastitog kapitala, kamata za neke HE (Bujagali – Uganda 250 MW, i Enrijesa-Turska projekcije  8%)</a:t>
                      </a:r>
                      <a:endParaRPr lang="hr-HR" sz="14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400" b="1" i="1" dirty="0" smtClean="0">
                          <a:latin typeface="+mn-lt"/>
                          <a:ea typeface="Calibri"/>
                          <a:cs typeface="Times New Roman" pitchFamily="18" charset="0"/>
                        </a:rPr>
                        <a:t>Društvena diskontna stopa-Generalni</a:t>
                      </a:r>
                      <a:r>
                        <a:rPr lang="hr-HR" sz="1400" b="1" i="1" baseline="0" dirty="0" smtClean="0">
                          <a:latin typeface="+mn-lt"/>
                          <a:ea typeface="Calibri"/>
                          <a:cs typeface="Times New Roman" pitchFamily="18" charset="0"/>
                        </a:rPr>
                        <a:t> direktorat za ekonomsku politiku, je postavio novi okvir i to e</a:t>
                      </a:r>
                      <a:r>
                        <a:rPr lang="hr-HR" sz="1400" b="1" i="1" dirty="0" smtClean="0">
                          <a:latin typeface="+mn-lt"/>
                          <a:ea typeface="Calibri"/>
                          <a:cs typeface="Times New Roman" pitchFamily="18" charset="0"/>
                        </a:rPr>
                        <a:t>vropska diskontna stopa</a:t>
                      </a:r>
                      <a:r>
                        <a:rPr lang="hr-HR" sz="1400" b="1" i="1" baseline="0" dirty="0" smtClean="0">
                          <a:latin typeface="+mn-lt"/>
                          <a:ea typeface="Calibri"/>
                          <a:cs typeface="Times New Roman" pitchFamily="18" charset="0"/>
                        </a:rPr>
                        <a:t> za infrastrukturne projekte je  3,5%, a za zemlje kohezije 5,5%. Po prepruci Svjetske banke 10%.</a:t>
                      </a:r>
                      <a:endParaRPr lang="hr-HR" sz="14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008112"/>
          </a:xfrm>
        </p:spPr>
        <p:txBody>
          <a:bodyPr/>
          <a:lstStyle/>
          <a:p>
            <a:r>
              <a:rPr lang="hr-HR" sz="3200" b="1" dirty="0" smtClean="0"/>
              <a:t>Metode za ocjenu efikasnosti projekta</a:t>
            </a:r>
            <a:endParaRPr lang="hr-HR" sz="3200" b="1" dirty="0"/>
          </a:p>
        </p:txBody>
      </p:sp>
      <p:sp>
        <p:nvSpPr>
          <p:cNvPr id="3" name="Content Placeholder 2"/>
          <p:cNvSpPr>
            <a:spLocks noGrp="1"/>
          </p:cNvSpPr>
          <p:nvPr>
            <p:ph idx="1"/>
          </p:nvPr>
        </p:nvSpPr>
        <p:spPr>
          <a:xfrm>
            <a:off x="467544" y="1340768"/>
            <a:ext cx="8507288" cy="4525963"/>
          </a:xfrm>
        </p:spPr>
        <p:txBody>
          <a:bodyPr/>
          <a:lstStyle/>
          <a:p>
            <a:pPr eaLnBrk="1" fontAlgn="t" hangingPunct="1"/>
            <a:endParaRPr lang="hr-HR" sz="800" dirty="0" smtClean="0"/>
          </a:p>
          <a:p>
            <a:pPr eaLnBrk="1" fontAlgn="t" hangingPunct="1"/>
            <a:endParaRPr lang="hr-HR" sz="800" dirty="0" smtClean="0"/>
          </a:p>
          <a:p>
            <a:pPr eaLnBrk="1" hangingPunct="1"/>
            <a:endParaRPr lang="hr-HR" sz="100" dirty="0"/>
          </a:p>
        </p:txBody>
      </p:sp>
      <p:sp>
        <p:nvSpPr>
          <p:cNvPr id="7" name="Line 5"/>
          <p:cNvSpPr>
            <a:spLocks noChangeShapeType="1"/>
          </p:cNvSpPr>
          <p:nvPr/>
        </p:nvSpPr>
        <p:spPr bwMode="auto">
          <a:xfrm>
            <a:off x="395536" y="6237312"/>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Line 5"/>
          <p:cNvSpPr>
            <a:spLocks noChangeShapeType="1"/>
          </p:cNvSpPr>
          <p:nvPr/>
        </p:nvSpPr>
        <p:spPr bwMode="auto">
          <a:xfrm>
            <a:off x="395535" y="1268760"/>
            <a:ext cx="8461697" cy="0"/>
          </a:xfrm>
          <a:prstGeom prst="line">
            <a:avLst/>
          </a:prstGeom>
          <a:noFill/>
          <a:ln w="19050">
            <a:solidFill>
              <a:srgbClr val="008000"/>
            </a:solidFill>
            <a:round/>
            <a:headEnd/>
            <a:tailEnd/>
          </a:ln>
        </p:spPr>
        <p:txBody>
          <a:bodyPr/>
          <a:lstStyle/>
          <a:p>
            <a:endParaRPr lang="hr-HR"/>
          </a:p>
        </p:txBody>
      </p:sp>
      <p:sp>
        <p:nvSpPr>
          <p:cNvPr id="10" name="Slide Number Placeholder 9"/>
          <p:cNvSpPr>
            <a:spLocks noGrp="1"/>
          </p:cNvSpPr>
          <p:nvPr>
            <p:ph type="sldNum" sz="quarter" idx="12"/>
          </p:nvPr>
        </p:nvSpPr>
        <p:spPr/>
        <p:txBody>
          <a:bodyPr/>
          <a:lstStyle/>
          <a:p>
            <a:pPr>
              <a:defRPr/>
            </a:pPr>
            <a:fld id="{A8FF3AB4-ADF5-423E-B76C-B5D64FCD835B}" type="slidenum">
              <a:rPr lang="hr-HR" smtClean="0"/>
              <a:pPr>
                <a:defRPr/>
              </a:pPr>
              <a:t>5</a:t>
            </a:fld>
            <a:endParaRPr lang="hr-HR"/>
          </a:p>
        </p:txBody>
      </p:sp>
      <p:pic>
        <p:nvPicPr>
          <p:cNvPr id="11"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378" y="6154353"/>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Table 14"/>
          <p:cNvGraphicFramePr>
            <a:graphicFrameLocks noGrp="1"/>
          </p:cNvGraphicFramePr>
          <p:nvPr>
            <p:extLst>
              <p:ext uri="{D42A27DB-BD31-4B8C-83A1-F6EECF244321}">
                <p14:modId xmlns:p14="http://schemas.microsoft.com/office/powerpoint/2010/main" val="2363600811"/>
              </p:ext>
            </p:extLst>
          </p:nvPr>
        </p:nvGraphicFramePr>
        <p:xfrm>
          <a:off x="737954" y="1412776"/>
          <a:ext cx="8119278" cy="4579657"/>
        </p:xfrm>
        <a:graphic>
          <a:graphicData uri="http://schemas.openxmlformats.org/drawingml/2006/table">
            <a:tbl>
              <a:tblPr firstRow="1" bandRow="1">
                <a:tableStyleId>{5C22544A-7EE6-4342-B048-85BDC9FD1C3A}</a:tableStyleId>
              </a:tblPr>
              <a:tblGrid>
                <a:gridCol w="988357"/>
                <a:gridCol w="1723110"/>
                <a:gridCol w="1807875"/>
                <a:gridCol w="1759752"/>
                <a:gridCol w="1840184"/>
              </a:tblGrid>
              <a:tr h="829134">
                <a:tc gridSpan="2">
                  <a:txBody>
                    <a:bodyPr/>
                    <a:lstStyle/>
                    <a:p>
                      <a:pPr marL="0" marR="0" indent="0" algn="l" defTabSz="914400" rtl="0" eaLnBrk="1" fontAlgn="auto" latinLnBrk="0" hangingPunct="1">
                        <a:lnSpc>
                          <a:spcPct val="115000"/>
                        </a:lnSpc>
                        <a:spcBef>
                          <a:spcPts val="600"/>
                        </a:spcBef>
                        <a:spcAft>
                          <a:spcPts val="0"/>
                        </a:spcAft>
                        <a:buClrTx/>
                        <a:buSzTx/>
                        <a:buFontTx/>
                        <a:buNone/>
                        <a:tabLst/>
                        <a:defRPr/>
                      </a:pPr>
                      <a:r>
                        <a:rPr lang="hr-HR" sz="1600" dirty="0" smtClean="0">
                          <a:solidFill>
                            <a:schemeClr val="tx1"/>
                          </a:solidFill>
                          <a:latin typeface="Times New Roman" pitchFamily="18" charset="0"/>
                          <a:ea typeface="Calibri"/>
                          <a:cs typeface="Times New Roman" pitchFamily="18" charset="0"/>
                        </a:rPr>
                        <a:t>Tržišno-finansijska</a:t>
                      </a:r>
                      <a:r>
                        <a:rPr lang="hr-HR" sz="1600" baseline="0" dirty="0" smtClean="0">
                          <a:solidFill>
                            <a:schemeClr val="tx1"/>
                          </a:solidFill>
                          <a:latin typeface="Times New Roman" pitchFamily="18" charset="0"/>
                          <a:ea typeface="Calibri"/>
                          <a:cs typeface="Times New Roman" pitchFamily="18" charset="0"/>
                        </a:rPr>
                        <a:t> efikasnost</a:t>
                      </a:r>
                      <a:endParaRPr lang="hr-HR" sz="1600" dirty="0" smtClean="0">
                        <a:solidFill>
                          <a:schemeClr val="tx1"/>
                        </a:solidFill>
                        <a:latin typeface="Times New Roman" pitchFamily="18" charset="0"/>
                        <a:ea typeface="Calibri"/>
                        <a:cs typeface="Times New Roman" pitchFamily="18" charset="0"/>
                      </a:endParaRPr>
                    </a:p>
                    <a:p>
                      <a:pPr>
                        <a:lnSpc>
                          <a:spcPct val="115000"/>
                        </a:lnSpc>
                        <a:spcBef>
                          <a:spcPts val="600"/>
                        </a:spcBef>
                        <a:spcAft>
                          <a:spcPts val="0"/>
                        </a:spcAft>
                      </a:pPr>
                      <a:endParaRPr lang="hr-HR" sz="16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15000"/>
                        </a:lnSpc>
                        <a:spcBef>
                          <a:spcPts val="600"/>
                        </a:spcBef>
                        <a:spcAft>
                          <a:spcPts val="0"/>
                        </a:spcAft>
                      </a:pPr>
                      <a:endParaRPr lang="hr-HR" sz="14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nSpc>
                          <a:spcPct val="115000"/>
                        </a:lnSpc>
                        <a:spcBef>
                          <a:spcPts val="600"/>
                        </a:spcBef>
                        <a:spcAft>
                          <a:spcPts val="0"/>
                        </a:spcAft>
                      </a:pPr>
                      <a:r>
                        <a:rPr lang="hr-HR" sz="1600" dirty="0" smtClean="0">
                          <a:solidFill>
                            <a:schemeClr val="tx1"/>
                          </a:solidFill>
                          <a:latin typeface="Times New Roman" pitchFamily="18" charset="0"/>
                          <a:ea typeface="Calibri"/>
                          <a:cs typeface="Times New Roman" pitchFamily="18" charset="0"/>
                        </a:rPr>
                        <a:t> Društveno</a:t>
                      </a:r>
                      <a:r>
                        <a:rPr lang="hr-HR" sz="1600" baseline="0" dirty="0" smtClean="0">
                          <a:solidFill>
                            <a:schemeClr val="tx1"/>
                          </a:solidFill>
                          <a:latin typeface="Times New Roman" pitchFamily="18" charset="0"/>
                          <a:ea typeface="Calibri"/>
                          <a:cs typeface="Times New Roman" pitchFamily="18" charset="0"/>
                        </a:rPr>
                        <a:t>-ekonomska efikasnost</a:t>
                      </a:r>
                      <a:endParaRPr lang="hr-HR" sz="16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15000"/>
                        </a:lnSpc>
                        <a:spcBef>
                          <a:spcPts val="600"/>
                        </a:spcBef>
                        <a:spcAft>
                          <a:spcPts val="0"/>
                        </a:spcAft>
                      </a:pPr>
                      <a:endParaRPr lang="hr-HR" sz="14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15000"/>
                        </a:lnSpc>
                        <a:spcBef>
                          <a:spcPts val="600"/>
                        </a:spcBef>
                        <a:spcAft>
                          <a:spcPts val="0"/>
                        </a:spcAft>
                      </a:pPr>
                      <a:endParaRPr lang="hr-HR" sz="1400" dirty="0">
                        <a:solidFill>
                          <a:schemeClr val="tx1"/>
                        </a:solidFill>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321">
                <a:tc>
                  <a:txBody>
                    <a:bodyPr/>
                    <a:lstStyle/>
                    <a:p>
                      <a:pPr>
                        <a:lnSpc>
                          <a:spcPct val="115000"/>
                        </a:lnSpc>
                        <a:spcBef>
                          <a:spcPts val="600"/>
                        </a:spcBef>
                        <a:spcAft>
                          <a:spcPts val="0"/>
                        </a:spcAft>
                      </a:pPr>
                      <a:r>
                        <a:rPr lang="hr-HR" sz="1600" b="1" i="1" dirty="0" smtClean="0">
                          <a:latin typeface="+mn-lt"/>
                          <a:ea typeface="Calibri"/>
                          <a:cs typeface="Times New Roman"/>
                        </a:rPr>
                        <a:t>Statičke</a:t>
                      </a:r>
                      <a:endParaRPr lang="hr-HR" sz="1600" b="1"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b="1" i="1" dirty="0" smtClean="0">
                          <a:latin typeface="+mn-lt"/>
                          <a:ea typeface="Calibri"/>
                          <a:cs typeface="Times New Roman" pitchFamily="18" charset="0"/>
                        </a:rPr>
                        <a:t>Dinamičke</a:t>
                      </a:r>
                      <a:endParaRPr lang="hr-HR" sz="16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b="1" i="1" dirty="0" smtClean="0">
                          <a:latin typeface="+mn-lt"/>
                          <a:ea typeface="Calibri"/>
                          <a:cs typeface="Times New Roman" pitchFamily="18" charset="0"/>
                        </a:rPr>
                        <a:t>Statičke</a:t>
                      </a:r>
                      <a:endParaRPr lang="hr-HR" sz="16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b="1" i="1" dirty="0" smtClean="0">
                          <a:latin typeface="+mn-lt"/>
                          <a:ea typeface="Calibri"/>
                          <a:cs typeface="Times New Roman" pitchFamily="18" charset="0"/>
                        </a:rPr>
                        <a:t>Dinamičke</a:t>
                      </a:r>
                      <a:endParaRPr lang="hr-HR" sz="16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b="1" i="1" dirty="0" smtClean="0">
                          <a:latin typeface="+mn-lt"/>
                          <a:ea typeface="Calibri"/>
                          <a:cs typeface="Times New Roman" pitchFamily="18" charset="0"/>
                        </a:rPr>
                        <a:t>Dodatni kriteriji</a:t>
                      </a:r>
                      <a:endParaRPr lang="hr-HR" sz="1600" b="1"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81472">
                <a:tc>
                  <a:txBody>
                    <a:bodyPr/>
                    <a:lstStyle/>
                    <a:p>
                      <a:pPr>
                        <a:lnSpc>
                          <a:spcPct val="115000"/>
                        </a:lnSpc>
                        <a:spcBef>
                          <a:spcPts val="600"/>
                        </a:spcBef>
                        <a:spcAft>
                          <a:spcPts val="0"/>
                        </a:spcAft>
                      </a:pPr>
                      <a:r>
                        <a:rPr lang="hr-HR" sz="1600" i="1" dirty="0" smtClean="0">
                          <a:latin typeface="+mn-lt"/>
                          <a:ea typeface="Calibri"/>
                          <a:cs typeface="Times New Roman"/>
                        </a:rPr>
                        <a:t>1.Dobit/</a:t>
                      </a:r>
                    </a:p>
                    <a:p>
                      <a:pPr>
                        <a:lnSpc>
                          <a:spcPct val="115000"/>
                        </a:lnSpc>
                        <a:spcBef>
                          <a:spcPts val="600"/>
                        </a:spcBef>
                        <a:spcAft>
                          <a:spcPts val="0"/>
                        </a:spcAft>
                      </a:pPr>
                      <a:r>
                        <a:rPr lang="hr-HR" sz="1600" i="1" dirty="0" smtClean="0">
                          <a:latin typeface="+mn-lt"/>
                          <a:ea typeface="Calibri"/>
                          <a:cs typeface="Times New Roman"/>
                        </a:rPr>
                        <a:t>Ulaganje</a:t>
                      </a:r>
                      <a:endParaRPr lang="hr-HR" sz="1600"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600"/>
                        </a:spcBef>
                        <a:spcAft>
                          <a:spcPts val="1080"/>
                        </a:spcAft>
                      </a:pPr>
                      <a:r>
                        <a:rPr lang="hr-HR" sz="1600" i="1" dirty="0" smtClean="0">
                          <a:latin typeface="+mn-lt"/>
                          <a:ea typeface="Times New Roman"/>
                          <a:cs typeface="Times New Roman" pitchFamily="18" charset="0"/>
                        </a:rPr>
                        <a:t>1.NPV-Neto sadašnja vrijednost</a:t>
                      </a:r>
                      <a:endParaRPr lang="hr-HR" sz="1600" i="1" dirty="0">
                        <a:latin typeface="+mn-lt"/>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600"/>
                        </a:spcBef>
                        <a:spcAft>
                          <a:spcPts val="1080"/>
                        </a:spcAft>
                      </a:pPr>
                      <a:r>
                        <a:rPr lang="hr-HR" sz="1600" i="1" dirty="0" smtClean="0">
                          <a:latin typeface="+mn-lt"/>
                          <a:ea typeface="Times New Roman"/>
                          <a:cs typeface="Times New Roman" pitchFamily="18" charset="0"/>
                        </a:rPr>
                        <a:t>1.Stopa privrednog rasta</a:t>
                      </a:r>
                      <a:endParaRPr lang="hr-HR" sz="1600" i="1" dirty="0">
                        <a:latin typeface="+mn-lt"/>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600"/>
                        </a:spcBef>
                        <a:spcAft>
                          <a:spcPts val="1080"/>
                        </a:spcAft>
                      </a:pPr>
                      <a:r>
                        <a:rPr lang="hr-HR" sz="1600" i="1" dirty="0" smtClean="0">
                          <a:latin typeface="+mn-lt"/>
                          <a:ea typeface="Times New Roman"/>
                          <a:cs typeface="Times New Roman" pitchFamily="18" charset="0"/>
                        </a:rPr>
                        <a:t>1.ENPV-Ekonomska</a:t>
                      </a:r>
                      <a:r>
                        <a:rPr lang="hr-HR" sz="1600" i="1" baseline="0" dirty="0" smtClean="0">
                          <a:latin typeface="+mn-lt"/>
                          <a:ea typeface="Times New Roman"/>
                          <a:cs typeface="Times New Roman" pitchFamily="18" charset="0"/>
                        </a:rPr>
                        <a:t> neto sadašnja vrijednost</a:t>
                      </a:r>
                      <a:endParaRPr lang="hr-HR" sz="1600" i="1" dirty="0">
                        <a:latin typeface="+mn-lt"/>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Bef>
                          <a:spcPts val="600"/>
                        </a:spcBef>
                        <a:spcAft>
                          <a:spcPts val="1080"/>
                        </a:spcAft>
                      </a:pPr>
                      <a:r>
                        <a:rPr lang="hr-HR" sz="1600" i="1" dirty="0" smtClean="0">
                          <a:latin typeface="+mn-lt"/>
                          <a:ea typeface="Times New Roman"/>
                          <a:cs typeface="Times New Roman" pitchFamily="18" charset="0"/>
                        </a:rPr>
                        <a:t>1.Povećanje zaposlenosti</a:t>
                      </a:r>
                      <a:endParaRPr lang="hr-HR" sz="1600" i="1" dirty="0">
                        <a:latin typeface="+mn-lt"/>
                        <a:ea typeface="Times New Roman"/>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5980">
                <a:tc>
                  <a:txBody>
                    <a:bodyPr/>
                    <a:lstStyle/>
                    <a:p>
                      <a:pPr>
                        <a:lnSpc>
                          <a:spcPct val="115000"/>
                        </a:lnSpc>
                        <a:spcBef>
                          <a:spcPts val="600"/>
                        </a:spcBef>
                        <a:spcAft>
                          <a:spcPts val="0"/>
                        </a:spcAft>
                      </a:pPr>
                      <a:r>
                        <a:rPr lang="hr-HR" sz="1600" i="1" dirty="0" smtClean="0">
                          <a:latin typeface="+mn-lt"/>
                          <a:ea typeface="Calibri"/>
                          <a:cs typeface="Times New Roman"/>
                        </a:rPr>
                        <a:t>2.Dobit/</a:t>
                      </a:r>
                    </a:p>
                    <a:p>
                      <a:pPr>
                        <a:lnSpc>
                          <a:spcPct val="115000"/>
                        </a:lnSpc>
                        <a:spcBef>
                          <a:spcPts val="600"/>
                        </a:spcBef>
                        <a:spcAft>
                          <a:spcPts val="0"/>
                        </a:spcAft>
                      </a:pPr>
                      <a:r>
                        <a:rPr lang="hr-HR" sz="1600" i="1" dirty="0" smtClean="0">
                          <a:latin typeface="+mn-lt"/>
                          <a:ea typeface="Calibri"/>
                          <a:cs typeface="Times New Roman"/>
                        </a:rPr>
                        <a:t>Prihod</a:t>
                      </a:r>
                      <a:endParaRPr lang="hr-HR" sz="1600"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i="1" dirty="0" smtClean="0">
                          <a:latin typeface="+mn-lt"/>
                          <a:ea typeface="Calibri"/>
                          <a:cs typeface="Times New Roman" pitchFamily="18" charset="0"/>
                        </a:rPr>
                        <a:t>2.IRR-Interna</a:t>
                      </a:r>
                      <a:r>
                        <a:rPr lang="hr-HR" sz="1600" i="1" baseline="0" dirty="0" smtClean="0">
                          <a:latin typeface="+mn-lt"/>
                          <a:ea typeface="Calibri"/>
                          <a:cs typeface="Times New Roman" pitchFamily="18" charset="0"/>
                        </a:rPr>
                        <a:t> stopa povrata</a:t>
                      </a: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i="1" dirty="0" smtClean="0">
                          <a:latin typeface="+mn-lt"/>
                          <a:ea typeface="Calibri"/>
                          <a:cs typeface="Times New Roman" pitchFamily="18" charset="0"/>
                        </a:rPr>
                        <a:t>2.Akumulativnost</a:t>
                      </a: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600"/>
                        </a:spcBef>
                        <a:spcAft>
                          <a:spcPts val="0"/>
                        </a:spcAft>
                        <a:buClrTx/>
                        <a:buSzTx/>
                        <a:buFontTx/>
                        <a:buNone/>
                        <a:tabLst/>
                        <a:defRPr/>
                      </a:pPr>
                      <a:r>
                        <a:rPr lang="hr-HR" sz="1600" i="1" dirty="0" smtClean="0">
                          <a:latin typeface="+mn-lt"/>
                          <a:ea typeface="Calibri"/>
                          <a:cs typeface="Times New Roman" pitchFamily="18" charset="0"/>
                        </a:rPr>
                        <a:t>2. EIRR- Ekonomska</a:t>
                      </a:r>
                      <a:r>
                        <a:rPr lang="hr-HR" sz="1600" i="1" baseline="0" dirty="0" smtClean="0">
                          <a:latin typeface="+mn-lt"/>
                          <a:ea typeface="Calibri"/>
                          <a:cs typeface="Times New Roman" pitchFamily="18" charset="0"/>
                        </a:rPr>
                        <a:t> </a:t>
                      </a:r>
                      <a:r>
                        <a:rPr lang="hr-HR" sz="1600" i="1" dirty="0" smtClean="0">
                          <a:latin typeface="+mn-lt"/>
                          <a:ea typeface="Calibri"/>
                          <a:cs typeface="Times New Roman" pitchFamily="18" charset="0"/>
                        </a:rPr>
                        <a:t>Interna</a:t>
                      </a:r>
                      <a:r>
                        <a:rPr lang="hr-HR" sz="1600" i="1" baseline="0" dirty="0" smtClean="0">
                          <a:latin typeface="+mn-lt"/>
                          <a:ea typeface="Calibri"/>
                          <a:cs typeface="Times New Roman" pitchFamily="18" charset="0"/>
                        </a:rPr>
                        <a:t> stopa povrata</a:t>
                      </a:r>
                      <a:endParaRPr lang="hr-HR" sz="1600" i="1" dirty="0" smtClean="0">
                        <a:latin typeface="+mn-lt"/>
                        <a:ea typeface="Calibri"/>
                        <a:cs typeface="Times New Roman" pitchFamily="18" charset="0"/>
                      </a:endParaRPr>
                    </a:p>
                    <a:p>
                      <a:pPr algn="just">
                        <a:lnSpc>
                          <a:spcPct val="115000"/>
                        </a:lnSpc>
                        <a:spcBef>
                          <a:spcPts val="600"/>
                        </a:spcBef>
                        <a:spcAft>
                          <a:spcPts val="0"/>
                        </a:spcAft>
                      </a:pP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Bef>
                          <a:spcPts val="600"/>
                        </a:spcBef>
                        <a:spcAft>
                          <a:spcPts val="0"/>
                        </a:spcAft>
                      </a:pPr>
                      <a:r>
                        <a:rPr lang="hr-HR" sz="1600" i="1" dirty="0" smtClean="0">
                          <a:latin typeface="+mn-lt"/>
                          <a:ea typeface="Calibri"/>
                          <a:cs typeface="Times New Roman" pitchFamily="18" charset="0"/>
                        </a:rPr>
                        <a:t>2.Uticaj na životnu sredinu</a:t>
                      </a: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0269">
                <a:tc>
                  <a:txBody>
                    <a:bodyPr/>
                    <a:lstStyle/>
                    <a:p>
                      <a:pPr>
                        <a:lnSpc>
                          <a:spcPct val="115000"/>
                        </a:lnSpc>
                        <a:spcBef>
                          <a:spcPts val="600"/>
                        </a:spcBef>
                        <a:spcAft>
                          <a:spcPts val="0"/>
                        </a:spcAft>
                      </a:pPr>
                      <a:r>
                        <a:rPr lang="hr-HR" sz="1600" i="1" dirty="0" smtClean="0">
                          <a:latin typeface="+mn-lt"/>
                          <a:ea typeface="Calibri"/>
                          <a:cs typeface="Times New Roman"/>
                        </a:rPr>
                        <a:t>3.Dobit/</a:t>
                      </a:r>
                      <a:r>
                        <a:rPr lang="hr-HR" sz="1600" i="1" baseline="0" dirty="0" smtClean="0">
                          <a:latin typeface="+mn-lt"/>
                          <a:ea typeface="Calibri"/>
                          <a:cs typeface="Times New Roman"/>
                        </a:rPr>
                        <a:t> Broj radnika</a:t>
                      </a:r>
                      <a:endParaRPr lang="hr-HR" sz="1600" i="1" dirty="0">
                        <a:latin typeface="+mn-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i="1" dirty="0" smtClean="0">
                          <a:latin typeface="+mn-lt"/>
                          <a:ea typeface="Calibri"/>
                          <a:cs typeface="Times New Roman" pitchFamily="18" charset="0"/>
                        </a:rPr>
                        <a:t>3.Indeks profitabilnosti</a:t>
                      </a: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0"/>
                        </a:spcAft>
                      </a:pPr>
                      <a:r>
                        <a:rPr lang="hr-HR" sz="1600" i="1" dirty="0" smtClean="0">
                          <a:latin typeface="+mn-lt"/>
                          <a:ea typeface="Calibri"/>
                          <a:cs typeface="Times New Roman" pitchFamily="18" charset="0"/>
                        </a:rPr>
                        <a:t>3.Omjer</a:t>
                      </a:r>
                      <a:r>
                        <a:rPr lang="hr-HR" sz="1600" i="1" baseline="0" dirty="0" smtClean="0">
                          <a:latin typeface="+mn-lt"/>
                          <a:ea typeface="Calibri"/>
                          <a:cs typeface="Times New Roman" pitchFamily="18" charset="0"/>
                        </a:rPr>
                        <a:t> troškova i koristi</a:t>
                      </a: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Bef>
                          <a:spcPts val="600"/>
                        </a:spcBef>
                        <a:spcAft>
                          <a:spcPts val="0"/>
                        </a:spcAft>
                      </a:pPr>
                      <a:r>
                        <a:rPr lang="hr-HR" sz="1600" i="1" dirty="0" smtClean="0">
                          <a:latin typeface="+mn-lt"/>
                          <a:ea typeface="Calibri"/>
                          <a:cs typeface="Times New Roman" pitchFamily="18" charset="0"/>
                        </a:rPr>
                        <a:t>3.Efekat na devizni bilans</a:t>
                      </a:r>
                      <a:endParaRPr lang="hr-HR" sz="1600" i="1" dirty="0">
                        <a:latin typeface="+mn-lt"/>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4463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080120"/>
          </a:xfrm>
        </p:spPr>
        <p:txBody>
          <a:bodyPr/>
          <a:lstStyle/>
          <a:p>
            <a:r>
              <a:rPr lang="hr-HR" sz="4000" b="1" dirty="0" smtClean="0"/>
              <a:t>Postupak analize troškova i koristi</a:t>
            </a:r>
            <a:endParaRPr lang="hr-HR" sz="4000" b="1" dirty="0"/>
          </a:p>
        </p:txBody>
      </p:sp>
      <p:sp>
        <p:nvSpPr>
          <p:cNvPr id="43" name="Text Box 6"/>
          <p:cNvSpPr txBox="1">
            <a:spLocks noChangeArrowheads="1"/>
          </p:cNvSpPr>
          <p:nvPr/>
        </p:nvSpPr>
        <p:spPr bwMode="auto">
          <a:xfrm>
            <a:off x="1643946" y="628447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25" name="Line 5"/>
          <p:cNvSpPr>
            <a:spLocks noChangeShapeType="1"/>
          </p:cNvSpPr>
          <p:nvPr/>
        </p:nvSpPr>
        <p:spPr bwMode="auto">
          <a:xfrm>
            <a:off x="682303" y="6165304"/>
            <a:ext cx="8461697" cy="0"/>
          </a:xfrm>
          <a:prstGeom prst="line">
            <a:avLst/>
          </a:prstGeom>
          <a:noFill/>
          <a:ln w="19050">
            <a:solidFill>
              <a:srgbClr val="008000"/>
            </a:solidFill>
            <a:round/>
            <a:headEnd/>
            <a:tailEnd/>
          </a:ln>
        </p:spPr>
        <p:txBody>
          <a:bodyPr/>
          <a:lstStyle/>
          <a:p>
            <a:endParaRPr lang="hr-HR"/>
          </a:p>
        </p:txBody>
      </p:sp>
      <p:sp>
        <p:nvSpPr>
          <p:cNvPr id="27" name="Line 5"/>
          <p:cNvSpPr>
            <a:spLocks noChangeShapeType="1"/>
          </p:cNvSpPr>
          <p:nvPr/>
        </p:nvSpPr>
        <p:spPr bwMode="auto">
          <a:xfrm>
            <a:off x="395536" y="1412776"/>
            <a:ext cx="8461697" cy="0"/>
          </a:xfrm>
          <a:prstGeom prst="line">
            <a:avLst/>
          </a:prstGeom>
          <a:noFill/>
          <a:ln w="19050">
            <a:solidFill>
              <a:srgbClr val="008000"/>
            </a:solidFill>
            <a:round/>
            <a:headEnd/>
            <a:tailEnd/>
          </a:ln>
        </p:spPr>
        <p:txBody>
          <a:bodyPr/>
          <a:lstStyle/>
          <a:p>
            <a:endParaRPr lang="hr-HR"/>
          </a:p>
        </p:txBody>
      </p:sp>
      <p:sp>
        <p:nvSpPr>
          <p:cNvPr id="28" name="Slide Number Placeholder 27"/>
          <p:cNvSpPr>
            <a:spLocks noGrp="1"/>
          </p:cNvSpPr>
          <p:nvPr>
            <p:ph type="sldNum" sz="quarter" idx="12"/>
          </p:nvPr>
        </p:nvSpPr>
        <p:spPr/>
        <p:txBody>
          <a:bodyPr/>
          <a:lstStyle/>
          <a:p>
            <a:pPr>
              <a:defRPr/>
            </a:pPr>
            <a:fld id="{A8FF3AB4-ADF5-423E-B76C-B5D64FCD835B}" type="slidenum">
              <a:rPr lang="hr-HR" smtClean="0"/>
              <a:pPr>
                <a:defRPr/>
              </a:pPr>
              <a:t>6</a:t>
            </a:fld>
            <a:endParaRPr lang="hr-HR"/>
          </a:p>
        </p:txBody>
      </p:sp>
      <p:pic>
        <p:nvPicPr>
          <p:cNvPr id="11" name="Picture 2" descr="logo CG KO CI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682303" y="1425618"/>
            <a:ext cx="7994153" cy="4893647"/>
          </a:xfrm>
          <a:prstGeom prst="rect">
            <a:avLst/>
          </a:prstGeom>
        </p:spPr>
        <p:txBody>
          <a:bodyPr wrap="square">
            <a:spAutoFit/>
          </a:bodyPr>
          <a:lstStyle/>
          <a:p>
            <a:pPr algn="l">
              <a:buFont typeface="Wingdings" pitchFamily="2" charset="2"/>
              <a:buChar char="Ø"/>
            </a:pPr>
            <a:r>
              <a:rPr lang="hr-HR" dirty="0" smtClean="0"/>
              <a:t> </a:t>
            </a:r>
            <a:r>
              <a:rPr lang="hr-HR" sz="2600" dirty="0" smtClean="0"/>
              <a:t>Postupak  analize troškova i koristi provodi se kroz niz koraka i to:identificiranje i procjena troškova i dobiti projekta, u slučaju HE-dobiti-godišnja korist od električne energije, godišnje izbjegnute emisije, godišnji pozitivni efekti za lokalnu i širu zajednicu.</a:t>
            </a:r>
          </a:p>
          <a:p>
            <a:pPr algn="l">
              <a:buFont typeface="Wingdings" pitchFamily="2" charset="2"/>
              <a:buChar char="Ø"/>
            </a:pPr>
            <a:r>
              <a:rPr lang="hr-HR" sz="2600" dirty="0" smtClean="0"/>
              <a:t> Procjena troškova projekta, troškovi kapitala, troškovi investicije, potencijalni troškovi preseljenja stanovništva, godišnji troškovi mjera za životnu okolinu.</a:t>
            </a:r>
          </a:p>
          <a:p>
            <a:pPr algn="l">
              <a:buFont typeface="Wingdings" pitchFamily="2" charset="2"/>
              <a:buChar char="Ø"/>
            </a:pPr>
            <a:r>
              <a:rPr lang="hr-HR" sz="2600" dirty="0" smtClean="0"/>
              <a:t>Aaliza tržišno-finansijske ocjene</a:t>
            </a:r>
          </a:p>
          <a:p>
            <a:pPr algn="l">
              <a:buFont typeface="Wingdings" pitchFamily="2" charset="2"/>
              <a:buChar char="Ø"/>
            </a:pPr>
            <a:r>
              <a:rPr lang="hr-HR" sz="2600" dirty="0" smtClean="0"/>
              <a:t>Analiza društveno-ekonomske ocjene</a:t>
            </a:r>
          </a:p>
          <a:p>
            <a:pPr algn="l">
              <a:buFont typeface="Wingdings" pitchFamily="2" charset="2"/>
              <a:buChar char="Ø"/>
            </a:pPr>
            <a:r>
              <a:rPr lang="hr-HR" sz="2600" dirty="0" smtClean="0"/>
              <a:t> Analiza rizika</a:t>
            </a:r>
            <a:endParaRPr lang="hr-HR"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080120"/>
          </a:xfrm>
        </p:spPr>
        <p:txBody>
          <a:bodyPr/>
          <a:lstStyle/>
          <a:p>
            <a:r>
              <a:rPr lang="hr-HR" sz="3200" b="1" dirty="0" smtClean="0"/>
              <a:t>Efekti investicije u hidroelektrane na ekonomski rast i razvoj u BIH</a:t>
            </a:r>
            <a:endParaRPr lang="hr-HR" sz="3200" b="1" dirty="0"/>
          </a:p>
        </p:txBody>
      </p:sp>
      <p:sp>
        <p:nvSpPr>
          <p:cNvPr id="43" name="Text Box 6"/>
          <p:cNvSpPr txBox="1">
            <a:spLocks noChangeArrowheads="1"/>
          </p:cNvSpPr>
          <p:nvPr/>
        </p:nvSpPr>
        <p:spPr bwMode="auto">
          <a:xfrm>
            <a:off x="1643946" y="628447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25" name="Line 5"/>
          <p:cNvSpPr>
            <a:spLocks noChangeShapeType="1"/>
          </p:cNvSpPr>
          <p:nvPr/>
        </p:nvSpPr>
        <p:spPr bwMode="auto">
          <a:xfrm>
            <a:off x="682303" y="6165304"/>
            <a:ext cx="8461697" cy="0"/>
          </a:xfrm>
          <a:prstGeom prst="line">
            <a:avLst/>
          </a:prstGeom>
          <a:noFill/>
          <a:ln w="19050">
            <a:solidFill>
              <a:srgbClr val="008000"/>
            </a:solidFill>
            <a:round/>
            <a:headEnd/>
            <a:tailEnd/>
          </a:ln>
        </p:spPr>
        <p:txBody>
          <a:bodyPr/>
          <a:lstStyle/>
          <a:p>
            <a:endParaRPr lang="hr-HR"/>
          </a:p>
        </p:txBody>
      </p:sp>
      <p:sp>
        <p:nvSpPr>
          <p:cNvPr id="27" name="Line 5"/>
          <p:cNvSpPr>
            <a:spLocks noChangeShapeType="1"/>
          </p:cNvSpPr>
          <p:nvPr/>
        </p:nvSpPr>
        <p:spPr bwMode="auto">
          <a:xfrm>
            <a:off x="395536" y="1412776"/>
            <a:ext cx="8461697" cy="0"/>
          </a:xfrm>
          <a:prstGeom prst="line">
            <a:avLst/>
          </a:prstGeom>
          <a:noFill/>
          <a:ln w="19050">
            <a:solidFill>
              <a:srgbClr val="008000"/>
            </a:solidFill>
            <a:round/>
            <a:headEnd/>
            <a:tailEnd/>
          </a:ln>
        </p:spPr>
        <p:txBody>
          <a:bodyPr/>
          <a:lstStyle/>
          <a:p>
            <a:endParaRPr lang="hr-HR"/>
          </a:p>
        </p:txBody>
      </p:sp>
      <p:sp>
        <p:nvSpPr>
          <p:cNvPr id="28" name="Slide Number Placeholder 27"/>
          <p:cNvSpPr>
            <a:spLocks noGrp="1"/>
          </p:cNvSpPr>
          <p:nvPr>
            <p:ph type="sldNum" sz="quarter" idx="12"/>
          </p:nvPr>
        </p:nvSpPr>
        <p:spPr/>
        <p:txBody>
          <a:bodyPr/>
          <a:lstStyle/>
          <a:p>
            <a:pPr>
              <a:defRPr/>
            </a:pPr>
            <a:fld id="{A8FF3AB4-ADF5-423E-B76C-B5D64FCD835B}" type="slidenum">
              <a:rPr lang="hr-HR" smtClean="0"/>
              <a:pPr>
                <a:defRPr/>
              </a:pPr>
              <a:t>7</a:t>
            </a:fld>
            <a:endParaRPr lang="hr-HR"/>
          </a:p>
        </p:txBody>
      </p:sp>
      <p:pic>
        <p:nvPicPr>
          <p:cNvPr id="11" name="Picture 2" descr="logo CG KO CIGR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682303" y="1916832"/>
            <a:ext cx="7994153" cy="3046988"/>
          </a:xfrm>
          <a:prstGeom prst="rect">
            <a:avLst/>
          </a:prstGeom>
        </p:spPr>
        <p:txBody>
          <a:bodyPr wrap="square">
            <a:spAutoFit/>
          </a:bodyPr>
          <a:lstStyle/>
          <a:p>
            <a:pPr algn="l">
              <a:buFont typeface="Wingdings" pitchFamily="2" charset="2"/>
              <a:buChar char="Ø"/>
            </a:pPr>
            <a:r>
              <a:rPr lang="hr-HR" dirty="0" smtClean="0"/>
              <a:t> </a:t>
            </a:r>
            <a:r>
              <a:rPr lang="hr-HR" sz="3200" dirty="0" smtClean="0"/>
              <a:t>Povećanje ukupnog prihoda, dobiti, neto akumulacije i javnih prihoda države,</a:t>
            </a:r>
          </a:p>
          <a:p>
            <a:pPr algn="l">
              <a:buFont typeface="Wingdings" pitchFamily="2" charset="2"/>
              <a:buChar char="Ø"/>
            </a:pPr>
            <a:r>
              <a:rPr lang="hr-HR" sz="3200" dirty="0" smtClean="0"/>
              <a:t>Povećanje zaposlenosti-direktna i indiretna</a:t>
            </a:r>
          </a:p>
          <a:p>
            <a:pPr algn="l">
              <a:buFont typeface="Wingdings" pitchFamily="2" charset="2"/>
              <a:buChar char="Ø"/>
            </a:pPr>
            <a:r>
              <a:rPr lang="hr-HR" sz="3200" dirty="0" smtClean="0"/>
              <a:t>Povećanje </a:t>
            </a:r>
            <a:r>
              <a:rPr lang="hr-HR" sz="3200" smtClean="0"/>
              <a:t>deviznog prihoda,smanjenje deviznog deficita</a:t>
            </a:r>
            <a:endParaRPr lang="hr-HR" sz="3200" dirty="0"/>
          </a:p>
        </p:txBody>
      </p:sp>
    </p:spTree>
    <p:extLst>
      <p:ext uri="{BB962C8B-B14F-4D97-AF65-F5344CB8AC3E}">
        <p14:creationId xmlns:p14="http://schemas.microsoft.com/office/powerpoint/2010/main" val="1821796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576" y="0"/>
            <a:ext cx="8229600" cy="1143000"/>
          </a:xfrm>
        </p:spPr>
        <p:txBody>
          <a:bodyPr/>
          <a:lstStyle/>
          <a:p>
            <a:r>
              <a:rPr lang="hr-HR" b="1" dirty="0" smtClean="0"/>
              <a:t>Zaključci</a:t>
            </a:r>
            <a:endParaRPr lang="hr-HR" b="1" dirty="0"/>
          </a:p>
        </p:txBody>
      </p:sp>
      <p:sp>
        <p:nvSpPr>
          <p:cNvPr id="7" name="Line 5"/>
          <p:cNvSpPr>
            <a:spLocks noChangeShapeType="1"/>
          </p:cNvSpPr>
          <p:nvPr/>
        </p:nvSpPr>
        <p:spPr bwMode="auto">
          <a:xfrm>
            <a:off x="682303" y="6093296"/>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Content Placeholder 8"/>
          <p:cNvSpPr>
            <a:spLocks noGrp="1"/>
          </p:cNvSpPr>
          <p:nvPr>
            <p:ph idx="1"/>
          </p:nvPr>
        </p:nvSpPr>
        <p:spPr>
          <a:xfrm>
            <a:off x="555625" y="1128230"/>
            <a:ext cx="8229600" cy="4749042"/>
          </a:xfrm>
        </p:spPr>
        <p:txBody>
          <a:bodyPr/>
          <a:lstStyle/>
          <a:p>
            <a:pPr>
              <a:buFont typeface="Wingdings" panose="05000000000000000000" pitchFamily="2" charset="2"/>
              <a:buChar char="v"/>
            </a:pPr>
            <a:r>
              <a:rPr lang="en-US" dirty="0"/>
              <a:t>   </a:t>
            </a:r>
            <a:r>
              <a:rPr lang="bs-Latn-BA" sz="2200" dirty="0" smtClean="0"/>
              <a:t>Investicije u hidrolektrane su kompleksni projekti, kod kojih se na bazi cost-benefit analize, koja uključuje i tržišno-finansijsku i društevno ekonomsku ocjenu, donosi konačna odluka o opravdanosti i prihvatljivosti datog projekta.</a:t>
            </a:r>
          </a:p>
          <a:p>
            <a:pPr>
              <a:buFont typeface="Wingdings" panose="05000000000000000000" pitchFamily="2" charset="2"/>
              <a:buChar char="v"/>
            </a:pPr>
            <a:r>
              <a:rPr lang="bs-Latn-BA" sz="2200" dirty="0" smtClean="0"/>
              <a:t>Kod ocjene projekta veoma je bitno procijenti pozitivne i negativne ekstrenalije vezane za ekološke i socijalne kriterije projekta.</a:t>
            </a:r>
          </a:p>
          <a:p>
            <a:pPr>
              <a:buFont typeface="Wingdings" panose="05000000000000000000" pitchFamily="2" charset="2"/>
              <a:buChar char="v"/>
            </a:pPr>
            <a:r>
              <a:rPr lang="bs-Latn-BA" sz="2200" dirty="0" smtClean="0"/>
              <a:t>Uvažavajući činjenicu da se izgradnjom ovih kapaciteta podstiče makroekonmska stabilnost države, smanjenje deviznog deficita, povećanje javnih prihoda, povećanje zaposlenosti,su činjenice koje podstiču izgradnju ovih kapaciteta, uz strogu primjenu mjera za zaštitu okoliša i socijalnih aspekta društva</a:t>
            </a:r>
            <a:r>
              <a:rPr lang="bs-Latn-BA" sz="2400" dirty="0" smtClean="0"/>
              <a:t>.</a:t>
            </a:r>
          </a:p>
        </p:txBody>
      </p:sp>
      <p:sp>
        <p:nvSpPr>
          <p:cNvPr id="11" name="Line 5"/>
          <p:cNvSpPr>
            <a:spLocks noChangeShapeType="1"/>
          </p:cNvSpPr>
          <p:nvPr/>
        </p:nvSpPr>
        <p:spPr bwMode="auto">
          <a:xfrm>
            <a:off x="323528" y="1124744"/>
            <a:ext cx="8461697" cy="0"/>
          </a:xfrm>
          <a:prstGeom prst="line">
            <a:avLst/>
          </a:prstGeom>
          <a:noFill/>
          <a:ln w="19050">
            <a:solidFill>
              <a:srgbClr val="008000"/>
            </a:solidFill>
            <a:round/>
            <a:headEnd/>
            <a:tailEnd/>
          </a:ln>
        </p:spPr>
        <p:txBody>
          <a:bodyPr/>
          <a:lstStyle/>
          <a:p>
            <a:endParaRPr lang="hr-HR"/>
          </a:p>
        </p:txBody>
      </p:sp>
      <p:sp>
        <p:nvSpPr>
          <p:cNvPr id="12" name="Slide Number Placeholder 11"/>
          <p:cNvSpPr>
            <a:spLocks noGrp="1"/>
          </p:cNvSpPr>
          <p:nvPr>
            <p:ph type="sldNum" sz="quarter" idx="12"/>
          </p:nvPr>
        </p:nvSpPr>
        <p:spPr/>
        <p:txBody>
          <a:bodyPr/>
          <a:lstStyle/>
          <a:p>
            <a:pPr>
              <a:defRPr/>
            </a:pPr>
            <a:fld id="{A8FF3AB4-ADF5-423E-B76C-B5D64FCD835B}" type="slidenum">
              <a:rPr lang="hr-HR" smtClean="0"/>
              <a:pPr>
                <a:defRPr/>
              </a:pPr>
              <a:t>8</a:t>
            </a:fld>
            <a:endParaRPr lang="hr-HR"/>
          </a:p>
        </p:txBody>
      </p:sp>
      <p:pic>
        <p:nvPicPr>
          <p:cNvPr id="1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4000" dirty="0" smtClean="0"/>
              <a:t>Pitanja recenzenata za diskusiju</a:t>
            </a:r>
            <a:r>
              <a:rPr lang="hr-HR" dirty="0" smtClean="0"/>
              <a:t>:</a:t>
            </a:r>
            <a:endParaRPr lang="hr-HR" dirty="0"/>
          </a:p>
        </p:txBody>
      </p:sp>
      <p:sp>
        <p:nvSpPr>
          <p:cNvPr id="7" name="Line 5"/>
          <p:cNvSpPr>
            <a:spLocks noChangeShapeType="1"/>
          </p:cNvSpPr>
          <p:nvPr/>
        </p:nvSpPr>
        <p:spPr bwMode="auto">
          <a:xfrm>
            <a:off x="682303" y="6093296"/>
            <a:ext cx="8461697" cy="0"/>
          </a:xfrm>
          <a:prstGeom prst="line">
            <a:avLst/>
          </a:prstGeom>
          <a:noFill/>
          <a:ln w="19050">
            <a:solidFill>
              <a:srgbClr val="008000"/>
            </a:solidFill>
            <a:round/>
            <a:headEnd/>
            <a:tailEnd/>
          </a:ln>
        </p:spPr>
        <p:txBody>
          <a:bodyPr/>
          <a:lstStyle/>
          <a:p>
            <a:endParaRPr lang="hr-HR"/>
          </a:p>
        </p:txBody>
      </p:sp>
      <p:sp>
        <p:nvSpPr>
          <p:cNvPr id="8" name="Text Box 6"/>
          <p:cNvSpPr txBox="1">
            <a:spLocks noChangeArrowheads="1"/>
          </p:cNvSpPr>
          <p:nvPr/>
        </p:nvSpPr>
        <p:spPr bwMode="auto">
          <a:xfrm>
            <a:off x="1619672" y="6309320"/>
            <a:ext cx="6786562" cy="338138"/>
          </a:xfrm>
          <a:prstGeom prst="rect">
            <a:avLst/>
          </a:prstGeom>
          <a:noFill/>
          <a:ln w="9525" algn="ctr">
            <a:noFill/>
            <a:miter lim="800000"/>
            <a:headEnd/>
            <a:tailEnd/>
          </a:ln>
        </p:spPr>
        <p:txBody>
          <a:bodyPr>
            <a:spAutoFit/>
          </a:bodyPr>
          <a:lstStyle/>
          <a:p>
            <a:pPr algn="l"/>
            <a:r>
              <a:rPr lang="hr-HR" sz="1600" b="1" dirty="0">
                <a:solidFill>
                  <a:srgbClr val="40904D"/>
                </a:solidFill>
              </a:rPr>
              <a:t>4. savjetovanje CG CIGRÉ</a:t>
            </a:r>
            <a:r>
              <a:rPr lang="hr-HR" sz="1600" b="1" dirty="0">
                <a:solidFill>
                  <a:srgbClr val="40904D"/>
                </a:solidFill>
                <a:cs typeface="Arial" charset="0"/>
              </a:rPr>
              <a:t>, Herceg Novi, 11. - 14. maja 2015.</a:t>
            </a:r>
          </a:p>
        </p:txBody>
      </p:sp>
      <p:sp>
        <p:nvSpPr>
          <p:cNvPr id="9" name="Content Placeholder 8"/>
          <p:cNvSpPr>
            <a:spLocks noGrp="1"/>
          </p:cNvSpPr>
          <p:nvPr>
            <p:ph idx="1"/>
          </p:nvPr>
        </p:nvSpPr>
        <p:spPr>
          <a:xfrm>
            <a:off x="467544" y="1484784"/>
            <a:ext cx="8229600" cy="4525963"/>
          </a:xfrm>
        </p:spPr>
        <p:txBody>
          <a:bodyPr/>
          <a:lstStyle/>
          <a:p>
            <a:pPr>
              <a:buFont typeface="Wingdings" panose="05000000000000000000" pitchFamily="2" charset="2"/>
              <a:buChar char="v"/>
            </a:pPr>
            <a:r>
              <a:rPr lang="en-US" dirty="0"/>
              <a:t>    </a:t>
            </a:r>
            <a:r>
              <a:rPr lang="en-US" sz="1800" dirty="0"/>
              <a:t>U </a:t>
            </a:r>
            <a:r>
              <a:rPr lang="en-US" sz="1800" dirty="0" err="1"/>
              <a:t>kojoj</a:t>
            </a:r>
            <a:r>
              <a:rPr lang="en-US" sz="1800" dirty="0"/>
              <a:t> </a:t>
            </a:r>
            <a:r>
              <a:rPr lang="en-US" sz="1800" dirty="0" err="1"/>
              <a:t>mjeri</a:t>
            </a:r>
            <a:r>
              <a:rPr lang="en-US" sz="1800" dirty="0"/>
              <a:t> je </a:t>
            </a:r>
            <a:r>
              <a:rPr lang="en-US" sz="1800" dirty="0" err="1"/>
              <a:t>moguće</a:t>
            </a:r>
            <a:r>
              <a:rPr lang="en-US" sz="1800" dirty="0"/>
              <a:t> </a:t>
            </a:r>
            <a:r>
              <a:rPr lang="en-US" sz="1800" dirty="0" err="1"/>
              <a:t>kvantifikovati</a:t>
            </a:r>
            <a:r>
              <a:rPr lang="en-US" sz="1800" dirty="0"/>
              <a:t> </a:t>
            </a:r>
            <a:r>
              <a:rPr lang="en-US" sz="1800" dirty="0" err="1"/>
              <a:t>uticaj</a:t>
            </a:r>
            <a:r>
              <a:rPr lang="en-US" sz="1800" dirty="0"/>
              <a:t> </a:t>
            </a:r>
            <a:r>
              <a:rPr lang="en-US" sz="1800" dirty="0" err="1"/>
              <a:t>na</a:t>
            </a:r>
            <a:r>
              <a:rPr lang="en-US" sz="1800" dirty="0"/>
              <a:t> </a:t>
            </a:r>
            <a:r>
              <a:rPr lang="en-US" sz="1800" dirty="0" err="1"/>
              <a:t>životnu</a:t>
            </a:r>
            <a:r>
              <a:rPr lang="en-US" sz="1800" dirty="0"/>
              <a:t> </a:t>
            </a:r>
            <a:r>
              <a:rPr lang="en-US" sz="1800" dirty="0" err="1"/>
              <a:t>sredinu</a:t>
            </a:r>
            <a:r>
              <a:rPr lang="en-US" sz="1800" dirty="0"/>
              <a:t>? </a:t>
            </a:r>
            <a:r>
              <a:rPr lang="en-US" sz="1800" dirty="0" err="1"/>
              <a:t>Naime</a:t>
            </a:r>
            <a:r>
              <a:rPr lang="en-US" sz="1800" dirty="0"/>
              <a:t>, </a:t>
            </a:r>
            <a:r>
              <a:rPr lang="en-US" sz="1800" dirty="0" err="1"/>
              <a:t>autor</a:t>
            </a:r>
            <a:r>
              <a:rPr lang="en-US" sz="1800" dirty="0"/>
              <a:t> </a:t>
            </a:r>
            <a:r>
              <a:rPr lang="en-US" sz="1800" dirty="0" err="1"/>
              <a:t>ističe</a:t>
            </a:r>
            <a:r>
              <a:rPr lang="en-US" sz="1800" dirty="0"/>
              <a:t> da se </a:t>
            </a:r>
            <a:r>
              <a:rPr lang="en-US" sz="1800" dirty="0" err="1"/>
              <a:t>taj</a:t>
            </a:r>
            <a:r>
              <a:rPr lang="en-US" sz="1800" dirty="0"/>
              <a:t> </a:t>
            </a:r>
            <a:r>
              <a:rPr lang="en-US" sz="1800" dirty="0" err="1"/>
              <a:t>uticaj</a:t>
            </a:r>
            <a:r>
              <a:rPr lang="en-US" sz="1800" dirty="0"/>
              <a:t> ne </a:t>
            </a:r>
            <a:r>
              <a:rPr lang="en-US" sz="1800" dirty="0" err="1"/>
              <a:t>može</a:t>
            </a:r>
            <a:r>
              <a:rPr lang="en-US" sz="1800" dirty="0"/>
              <a:t> </a:t>
            </a:r>
            <a:r>
              <a:rPr lang="en-US" sz="1800" dirty="0" err="1"/>
              <a:t>kvantifikovati</a:t>
            </a:r>
            <a:r>
              <a:rPr lang="en-US" sz="1800" dirty="0"/>
              <a:t>, </a:t>
            </a:r>
            <a:r>
              <a:rPr lang="en-US" sz="1800" dirty="0" err="1"/>
              <a:t>ali</a:t>
            </a:r>
            <a:r>
              <a:rPr lang="en-US" sz="1800" dirty="0"/>
              <a:t> da li </a:t>
            </a:r>
            <a:r>
              <a:rPr lang="en-US" sz="1800" dirty="0" err="1"/>
              <a:t>postoje</a:t>
            </a:r>
            <a:r>
              <a:rPr lang="en-US" sz="1800" dirty="0"/>
              <a:t> </a:t>
            </a:r>
            <a:r>
              <a:rPr lang="en-US" sz="1800" dirty="0" err="1"/>
              <a:t>istraživanja</a:t>
            </a:r>
            <a:r>
              <a:rPr lang="en-US" sz="1800" dirty="0"/>
              <a:t> </a:t>
            </a:r>
            <a:r>
              <a:rPr lang="en-US" sz="1800" dirty="0" err="1"/>
              <a:t>i</a:t>
            </a:r>
            <a:r>
              <a:rPr lang="en-US" sz="1800" dirty="0"/>
              <a:t> </a:t>
            </a:r>
            <a:r>
              <a:rPr lang="en-US" sz="1800" dirty="0" err="1"/>
              <a:t>tendencije</a:t>
            </a:r>
            <a:r>
              <a:rPr lang="en-US" sz="1800" dirty="0"/>
              <a:t> da se u </a:t>
            </a:r>
            <a:r>
              <a:rPr lang="en-US" sz="1800" dirty="0" err="1"/>
              <a:t>cilju</a:t>
            </a:r>
            <a:r>
              <a:rPr lang="en-US" sz="1800" dirty="0"/>
              <a:t> </a:t>
            </a:r>
            <a:r>
              <a:rPr lang="en-US" sz="1800" dirty="0" err="1"/>
              <a:t>boljeg</a:t>
            </a:r>
            <a:r>
              <a:rPr lang="en-US" sz="1800" dirty="0"/>
              <a:t> </a:t>
            </a:r>
            <a:r>
              <a:rPr lang="en-US" sz="1800" dirty="0" err="1"/>
              <a:t>i</a:t>
            </a:r>
            <a:r>
              <a:rPr lang="en-US" sz="1800" dirty="0"/>
              <a:t> </a:t>
            </a:r>
            <a:r>
              <a:rPr lang="en-US" sz="1800" dirty="0" err="1"/>
              <a:t>pouzdanijeg</a:t>
            </a:r>
            <a:r>
              <a:rPr lang="en-US" sz="1800" dirty="0"/>
              <a:t> </a:t>
            </a:r>
            <a:r>
              <a:rPr lang="en-US" sz="1800" dirty="0" err="1"/>
              <a:t>sagledavanja</a:t>
            </a:r>
            <a:r>
              <a:rPr lang="en-US" sz="1800" dirty="0"/>
              <a:t> </a:t>
            </a:r>
            <a:r>
              <a:rPr lang="en-US" sz="1800" dirty="0" err="1"/>
              <a:t>uticaja</a:t>
            </a:r>
            <a:r>
              <a:rPr lang="en-US" sz="1800" dirty="0"/>
              <a:t> </a:t>
            </a:r>
            <a:r>
              <a:rPr lang="en-US" sz="1800" dirty="0" err="1"/>
              <a:t>projekta</a:t>
            </a:r>
            <a:r>
              <a:rPr lang="en-US" sz="1800" dirty="0"/>
              <a:t> </a:t>
            </a:r>
            <a:r>
              <a:rPr lang="en-US" sz="1800" dirty="0" err="1"/>
              <a:t>na</a:t>
            </a:r>
            <a:r>
              <a:rPr lang="en-US" sz="1800" dirty="0"/>
              <a:t> </a:t>
            </a:r>
            <a:r>
              <a:rPr lang="en-US" sz="1800" dirty="0" err="1"/>
              <a:t>životnu</a:t>
            </a:r>
            <a:r>
              <a:rPr lang="en-US" sz="1800" dirty="0"/>
              <a:t> </a:t>
            </a:r>
            <a:r>
              <a:rPr lang="en-US" sz="1800" dirty="0" err="1"/>
              <a:t>sredinu</a:t>
            </a:r>
            <a:r>
              <a:rPr lang="en-US" sz="1800" dirty="0"/>
              <a:t>, </a:t>
            </a:r>
            <a:r>
              <a:rPr lang="en-US" sz="1800" dirty="0" err="1"/>
              <a:t>definišu</a:t>
            </a:r>
            <a:r>
              <a:rPr lang="en-US" sz="1800" dirty="0"/>
              <a:t> </a:t>
            </a:r>
            <a:r>
              <a:rPr lang="en-US" sz="1800" dirty="0" err="1"/>
              <a:t>konkretne</a:t>
            </a:r>
            <a:r>
              <a:rPr lang="en-US" sz="1800" dirty="0"/>
              <a:t> </a:t>
            </a:r>
            <a:r>
              <a:rPr lang="en-US" sz="1800" dirty="0" err="1"/>
              <a:t>metodologije</a:t>
            </a:r>
            <a:r>
              <a:rPr lang="en-US" sz="1800" dirty="0"/>
              <a:t> </a:t>
            </a:r>
            <a:r>
              <a:rPr lang="en-US" sz="1800" dirty="0" err="1"/>
              <a:t>koje</a:t>
            </a:r>
            <a:r>
              <a:rPr lang="en-US" sz="1800" dirty="0"/>
              <a:t> bi u </a:t>
            </a:r>
            <a:r>
              <a:rPr lang="en-US" sz="1800" dirty="0" err="1"/>
              <a:t>nekoj</a:t>
            </a:r>
            <a:r>
              <a:rPr lang="en-US" sz="1800" dirty="0"/>
              <a:t> </a:t>
            </a:r>
            <a:r>
              <a:rPr lang="en-US" sz="1800" dirty="0" err="1"/>
              <a:t>mjeri</a:t>
            </a:r>
            <a:r>
              <a:rPr lang="en-US" sz="1800" dirty="0"/>
              <a:t> </a:t>
            </a:r>
            <a:r>
              <a:rPr lang="en-US" sz="1800" dirty="0" err="1"/>
              <a:t>kvantifikovale</a:t>
            </a:r>
            <a:r>
              <a:rPr lang="en-US" sz="1800" dirty="0"/>
              <a:t> </a:t>
            </a:r>
            <a:r>
              <a:rPr lang="en-US" sz="1800" dirty="0" err="1"/>
              <a:t>ovaj</a:t>
            </a:r>
            <a:r>
              <a:rPr lang="en-US" sz="1800" dirty="0"/>
              <a:t> </a:t>
            </a:r>
            <a:r>
              <a:rPr lang="en-US" sz="1800" dirty="0" err="1"/>
              <a:t>uticaj</a:t>
            </a:r>
            <a:r>
              <a:rPr lang="en-US" sz="1800" dirty="0" smtClean="0"/>
              <a:t>?</a:t>
            </a:r>
            <a:endParaRPr lang="bs-Latn-BA" sz="1800" dirty="0"/>
          </a:p>
          <a:p>
            <a:pPr>
              <a:buFont typeface="Wingdings" panose="05000000000000000000" pitchFamily="2" charset="2"/>
              <a:buChar char="v"/>
            </a:pPr>
            <a:r>
              <a:rPr lang="en-US" dirty="0" smtClean="0"/>
              <a:t> </a:t>
            </a:r>
            <a:r>
              <a:rPr lang="en-US" sz="1800" dirty="0"/>
              <a:t>Da li </a:t>
            </a:r>
            <a:r>
              <a:rPr lang="en-US" sz="1800" dirty="0" err="1"/>
              <a:t>autor</a:t>
            </a:r>
            <a:r>
              <a:rPr lang="en-US" sz="1800" dirty="0"/>
              <a:t> </a:t>
            </a:r>
            <a:r>
              <a:rPr lang="en-US" sz="1800" dirty="0" err="1"/>
              <a:t>raspolaže</a:t>
            </a:r>
            <a:r>
              <a:rPr lang="en-US" sz="1800" dirty="0"/>
              <a:t> </a:t>
            </a:r>
            <a:r>
              <a:rPr lang="en-US" sz="1800" dirty="0" err="1"/>
              <a:t>sa</a:t>
            </a:r>
            <a:r>
              <a:rPr lang="en-US" sz="1800" dirty="0"/>
              <a:t> </a:t>
            </a:r>
            <a:r>
              <a:rPr lang="en-US" sz="1800" dirty="0" err="1"/>
              <a:t>informacijama</a:t>
            </a:r>
            <a:r>
              <a:rPr lang="en-US" sz="1800" dirty="0"/>
              <a:t> o </a:t>
            </a:r>
            <a:r>
              <a:rPr lang="en-US" sz="1800" dirty="0" err="1"/>
              <a:t>kvantitativnim</a:t>
            </a:r>
            <a:r>
              <a:rPr lang="en-US" sz="1800" dirty="0"/>
              <a:t> </a:t>
            </a:r>
            <a:r>
              <a:rPr lang="en-US" sz="1800" dirty="0" err="1"/>
              <a:t>pokazateljima</a:t>
            </a:r>
            <a:r>
              <a:rPr lang="en-US" sz="1800" dirty="0"/>
              <a:t> </a:t>
            </a:r>
            <a:r>
              <a:rPr lang="en-US" sz="1800" dirty="0" err="1"/>
              <a:t>tržišno-ekonomske</a:t>
            </a:r>
            <a:r>
              <a:rPr lang="en-US" sz="1800" dirty="0"/>
              <a:t> </a:t>
            </a:r>
            <a:r>
              <a:rPr lang="en-US" sz="1800" dirty="0" err="1"/>
              <a:t>i</a:t>
            </a:r>
            <a:r>
              <a:rPr lang="en-US" sz="1800" dirty="0"/>
              <a:t> </a:t>
            </a:r>
            <a:r>
              <a:rPr lang="en-US" sz="1800" dirty="0" err="1"/>
              <a:t>društveno-ekonomske</a:t>
            </a:r>
            <a:r>
              <a:rPr lang="en-US" sz="1800" dirty="0"/>
              <a:t> </a:t>
            </a:r>
            <a:r>
              <a:rPr lang="en-US" sz="1800" dirty="0" err="1"/>
              <a:t>efikasnosti</a:t>
            </a:r>
            <a:r>
              <a:rPr lang="en-US" sz="1800" dirty="0"/>
              <a:t> </a:t>
            </a:r>
            <a:r>
              <a:rPr lang="en-US" sz="1800" dirty="0" err="1"/>
              <a:t>nekih</a:t>
            </a:r>
            <a:r>
              <a:rPr lang="en-US" sz="1800" dirty="0"/>
              <a:t> </a:t>
            </a:r>
            <a:r>
              <a:rPr lang="en-US" sz="1800" dirty="0" err="1"/>
              <a:t>konkretnih</a:t>
            </a:r>
            <a:r>
              <a:rPr lang="en-US" sz="1800" dirty="0"/>
              <a:t> </a:t>
            </a:r>
            <a:r>
              <a:rPr lang="en-US" sz="1800" dirty="0" err="1"/>
              <a:t>projekata</a:t>
            </a:r>
            <a:r>
              <a:rPr lang="en-US" sz="1800" dirty="0"/>
              <a:t> </a:t>
            </a:r>
            <a:r>
              <a:rPr lang="en-US" sz="1800" dirty="0" err="1"/>
              <a:t>hidroelektrana</a:t>
            </a:r>
            <a:r>
              <a:rPr lang="en-US" sz="1800" dirty="0"/>
              <a:t>? </a:t>
            </a:r>
            <a:r>
              <a:rPr lang="en-US" sz="1800" dirty="0" err="1"/>
              <a:t>Koje</a:t>
            </a:r>
            <a:r>
              <a:rPr lang="en-US" sz="1800" dirty="0"/>
              <a:t> </a:t>
            </a:r>
            <a:r>
              <a:rPr lang="en-US" sz="1800" dirty="0" err="1"/>
              <a:t>su</a:t>
            </a:r>
            <a:r>
              <a:rPr lang="en-US" sz="1800" dirty="0"/>
              <a:t> </a:t>
            </a:r>
            <a:r>
              <a:rPr lang="en-US" sz="1800" dirty="0" err="1"/>
              <a:t>granične</a:t>
            </a:r>
            <a:r>
              <a:rPr lang="en-US" sz="1800" dirty="0"/>
              <a:t> </a:t>
            </a:r>
            <a:r>
              <a:rPr lang="en-US" sz="1800" dirty="0" err="1"/>
              <a:t>vrijednosti</a:t>
            </a:r>
            <a:r>
              <a:rPr lang="en-US" sz="1800" dirty="0"/>
              <a:t> </a:t>
            </a:r>
            <a:r>
              <a:rPr lang="en-US" sz="1800" dirty="0" err="1"/>
              <a:t>pomenutih</a:t>
            </a:r>
            <a:r>
              <a:rPr lang="en-US" sz="1800" dirty="0"/>
              <a:t> </a:t>
            </a:r>
            <a:r>
              <a:rPr lang="en-US" sz="1800" dirty="0" err="1"/>
              <a:t>parametara</a:t>
            </a:r>
            <a:r>
              <a:rPr lang="en-US" sz="1800" dirty="0"/>
              <a:t> da bi se </a:t>
            </a:r>
            <a:r>
              <a:rPr lang="en-US" sz="1800" dirty="0" err="1"/>
              <a:t>projekat</a:t>
            </a:r>
            <a:r>
              <a:rPr lang="en-US" sz="1800" dirty="0"/>
              <a:t> </a:t>
            </a:r>
            <a:r>
              <a:rPr lang="en-US" sz="1800" dirty="0" err="1"/>
              <a:t>ocijenio</a:t>
            </a:r>
            <a:r>
              <a:rPr lang="en-US" sz="1800" dirty="0"/>
              <a:t> </a:t>
            </a:r>
            <a:r>
              <a:rPr lang="en-US" sz="1800" dirty="0" err="1"/>
              <a:t>kao</a:t>
            </a:r>
            <a:r>
              <a:rPr lang="en-US" sz="1800" dirty="0"/>
              <a:t> </a:t>
            </a:r>
            <a:r>
              <a:rPr lang="en-US" sz="1800" dirty="0" err="1"/>
              <a:t>isplativ</a:t>
            </a:r>
            <a:r>
              <a:rPr lang="en-US" sz="1800" dirty="0" smtClean="0"/>
              <a:t>?</a:t>
            </a:r>
            <a:endParaRPr lang="bs-Latn-BA" sz="1800" dirty="0"/>
          </a:p>
          <a:p>
            <a:pPr>
              <a:buFont typeface="Wingdings" panose="05000000000000000000" pitchFamily="2" charset="2"/>
              <a:buChar char="v"/>
            </a:pPr>
            <a:r>
              <a:rPr lang="en-US" dirty="0" smtClean="0"/>
              <a:t> </a:t>
            </a:r>
            <a:r>
              <a:rPr lang="en-US" sz="1800" dirty="0"/>
              <a:t>Da li </a:t>
            </a:r>
            <a:r>
              <a:rPr lang="en-US" sz="1800" dirty="0" err="1"/>
              <a:t>postoji</a:t>
            </a:r>
            <a:r>
              <a:rPr lang="en-US" sz="1800" dirty="0"/>
              <a:t> </a:t>
            </a:r>
            <a:r>
              <a:rPr lang="en-US" sz="1800" dirty="0" err="1"/>
              <a:t>razlika</a:t>
            </a:r>
            <a:r>
              <a:rPr lang="en-US" sz="1800" dirty="0"/>
              <a:t> u </a:t>
            </a:r>
            <a:r>
              <a:rPr lang="en-US" sz="1800" dirty="0" err="1"/>
              <a:t>pristupu</a:t>
            </a:r>
            <a:r>
              <a:rPr lang="en-US" sz="1800" dirty="0"/>
              <a:t> </a:t>
            </a:r>
            <a:r>
              <a:rPr lang="en-US" sz="1800" dirty="0" err="1"/>
              <a:t>prilikom</a:t>
            </a:r>
            <a:r>
              <a:rPr lang="en-US" sz="1800" dirty="0"/>
              <a:t> </a:t>
            </a:r>
            <a:r>
              <a:rPr lang="en-US" sz="1800" dirty="0" err="1"/>
              <a:t>ekonomske</a:t>
            </a:r>
            <a:r>
              <a:rPr lang="en-US" sz="1800" dirty="0"/>
              <a:t> </a:t>
            </a:r>
            <a:r>
              <a:rPr lang="en-US" sz="1800" dirty="0" err="1"/>
              <a:t>analize</a:t>
            </a:r>
            <a:r>
              <a:rPr lang="en-US" sz="1800" dirty="0"/>
              <a:t> </a:t>
            </a:r>
            <a:r>
              <a:rPr lang="en-US" sz="1800" dirty="0" err="1"/>
              <a:t>kvaliteta</a:t>
            </a:r>
            <a:r>
              <a:rPr lang="en-US" sz="1800" dirty="0"/>
              <a:t> </a:t>
            </a:r>
            <a:r>
              <a:rPr lang="en-US" sz="1800" dirty="0" err="1"/>
              <a:t>projekta</a:t>
            </a:r>
            <a:r>
              <a:rPr lang="en-US" sz="1800" dirty="0"/>
              <a:t> </a:t>
            </a:r>
            <a:r>
              <a:rPr lang="en-US" sz="1800" dirty="0" err="1"/>
              <a:t>hidroelektrane</a:t>
            </a:r>
            <a:r>
              <a:rPr lang="en-US" sz="1800" dirty="0"/>
              <a:t> u </a:t>
            </a:r>
            <a:r>
              <a:rPr lang="en-US" sz="1800" dirty="0" err="1"/>
              <a:t>zavisnosti</a:t>
            </a:r>
            <a:r>
              <a:rPr lang="en-US" sz="1800" dirty="0"/>
              <a:t> od toga da li se </a:t>
            </a:r>
            <a:r>
              <a:rPr lang="en-US" sz="1800" dirty="0" err="1"/>
              <a:t>radi</a:t>
            </a:r>
            <a:r>
              <a:rPr lang="en-US" sz="1800" dirty="0"/>
              <a:t> o </a:t>
            </a:r>
            <a:r>
              <a:rPr lang="en-US" sz="1800" dirty="0" err="1"/>
              <a:t>konvencionalnoj</a:t>
            </a:r>
            <a:r>
              <a:rPr lang="en-US" sz="1800" dirty="0"/>
              <a:t> </a:t>
            </a:r>
            <a:r>
              <a:rPr lang="en-US" sz="1800" dirty="0" err="1"/>
              <a:t>hidroelektrani</a:t>
            </a:r>
            <a:r>
              <a:rPr lang="en-US" sz="1800" dirty="0"/>
              <a:t> (</a:t>
            </a:r>
            <a:r>
              <a:rPr lang="en-US" sz="1800" dirty="0" err="1"/>
              <a:t>centralizovani</a:t>
            </a:r>
            <a:r>
              <a:rPr lang="en-US" sz="1800" dirty="0"/>
              <a:t> </a:t>
            </a:r>
            <a:r>
              <a:rPr lang="en-US" sz="1800" dirty="0" err="1"/>
              <a:t>izvor</a:t>
            </a:r>
            <a:r>
              <a:rPr lang="en-US" sz="1800" dirty="0"/>
              <a:t>) </a:t>
            </a:r>
            <a:r>
              <a:rPr lang="en-US" sz="1800" dirty="0" err="1"/>
              <a:t>ili</a:t>
            </a:r>
            <a:r>
              <a:rPr lang="en-US" sz="1800" dirty="0"/>
              <a:t> </a:t>
            </a:r>
            <a:r>
              <a:rPr lang="en-US" sz="1800" dirty="0" err="1"/>
              <a:t>maloj</a:t>
            </a:r>
            <a:r>
              <a:rPr lang="en-US" sz="1800" dirty="0"/>
              <a:t> (</a:t>
            </a:r>
            <a:r>
              <a:rPr lang="en-US" sz="1800" dirty="0" err="1"/>
              <a:t>mikro</a:t>
            </a:r>
            <a:r>
              <a:rPr lang="en-US" sz="1800" dirty="0"/>
              <a:t>) </a:t>
            </a:r>
            <a:r>
              <a:rPr lang="en-US" sz="1800" dirty="0" err="1"/>
              <a:t>hidroelektrani</a:t>
            </a:r>
            <a:r>
              <a:rPr lang="en-US" sz="1800" dirty="0"/>
              <a:t>?</a:t>
            </a:r>
            <a:endParaRPr lang="bs-Latn-BA" sz="1800" dirty="0"/>
          </a:p>
        </p:txBody>
      </p:sp>
      <p:sp>
        <p:nvSpPr>
          <p:cNvPr id="11" name="Line 5"/>
          <p:cNvSpPr>
            <a:spLocks noChangeShapeType="1"/>
          </p:cNvSpPr>
          <p:nvPr/>
        </p:nvSpPr>
        <p:spPr bwMode="auto">
          <a:xfrm>
            <a:off x="323528" y="1124744"/>
            <a:ext cx="8461697" cy="0"/>
          </a:xfrm>
          <a:prstGeom prst="line">
            <a:avLst/>
          </a:prstGeom>
          <a:noFill/>
          <a:ln w="19050">
            <a:solidFill>
              <a:srgbClr val="008000"/>
            </a:solidFill>
            <a:round/>
            <a:headEnd/>
            <a:tailEnd/>
          </a:ln>
        </p:spPr>
        <p:txBody>
          <a:bodyPr/>
          <a:lstStyle/>
          <a:p>
            <a:endParaRPr lang="hr-HR"/>
          </a:p>
        </p:txBody>
      </p:sp>
      <p:sp>
        <p:nvSpPr>
          <p:cNvPr id="12" name="Slide Number Placeholder 11"/>
          <p:cNvSpPr>
            <a:spLocks noGrp="1"/>
          </p:cNvSpPr>
          <p:nvPr>
            <p:ph type="sldNum" sz="quarter" idx="12"/>
          </p:nvPr>
        </p:nvSpPr>
        <p:spPr/>
        <p:txBody>
          <a:bodyPr/>
          <a:lstStyle/>
          <a:p>
            <a:pPr>
              <a:defRPr/>
            </a:pPr>
            <a:fld id="{A8FF3AB4-ADF5-423E-B76C-B5D64FCD835B}" type="slidenum">
              <a:rPr lang="hr-HR" smtClean="0"/>
              <a:pPr>
                <a:defRPr/>
              </a:pPr>
              <a:t>9</a:t>
            </a:fld>
            <a:endParaRPr lang="hr-HR"/>
          </a:p>
        </p:txBody>
      </p:sp>
      <p:pic>
        <p:nvPicPr>
          <p:cNvPr id="10" name="Picture 2" descr="logo CG KO CIGR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388" y="6093296"/>
            <a:ext cx="1440284" cy="648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797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hr-H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hr-HR" sz="18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a:defRPr dirty="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5084</TotalTime>
  <Words>628</Words>
  <Application>Microsoft Office PowerPoint</Application>
  <PresentationFormat>On-screen Show (4:3)</PresentationFormat>
  <Paragraphs>116</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Default Design</vt:lpstr>
      <vt:lpstr>OCJENA DRUŠTVENO EKONOMSKE EFIKASNOSTI ULAGANJA U INVESTICIONE PROJEKTE-HIDROELEKTRANE</vt:lpstr>
      <vt:lpstr>Sadržaj</vt:lpstr>
      <vt:lpstr>Metodološki pristup analizi troškova i koristi </vt:lpstr>
      <vt:lpstr>Tržišno-finansijska i društveno-ekonomska ocjena efikasnosti investicionih projekata</vt:lpstr>
      <vt:lpstr>Metode za ocjenu efikasnosti projekta</vt:lpstr>
      <vt:lpstr>Postupak analize troškova i koristi</vt:lpstr>
      <vt:lpstr>Efekti investicije u hidroelektrane na ekonomski rast i razvoj u BIH</vt:lpstr>
      <vt:lpstr>Zaključci</vt:lpstr>
      <vt:lpstr>Pitanja recenzenata za diskusiju:</vt:lpstr>
      <vt:lpstr>Pitanja recenzenata za diskusiju:</vt:lpstr>
      <vt:lpstr>Pitanja recenzenata za diskusiju:</vt:lpstr>
      <vt:lpstr>Pitanja recenzenata za diskusiju:</vt:lpstr>
    </vt:vector>
  </TitlesOfParts>
  <Company>HEP - Prijenos d.o.o.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C9-Predlozak za prezentaciju referata</dc:title>
  <dc:creator>hrocigre</dc:creator>
  <cp:lastModifiedBy>Esma sarić</cp:lastModifiedBy>
  <cp:revision>379</cp:revision>
  <cp:lastPrinted>2015-05-08T13:12:42Z</cp:lastPrinted>
  <dcterms:created xsi:type="dcterms:W3CDTF">2005-09-07T12:41:00Z</dcterms:created>
  <dcterms:modified xsi:type="dcterms:W3CDTF">2015-05-13T14:33:55Z</dcterms:modified>
</cp:coreProperties>
</file>